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43"/>
  </p:notesMasterIdLst>
  <p:handoutMasterIdLst>
    <p:handoutMasterId r:id="rId44"/>
  </p:handoutMasterIdLst>
  <p:sldIdLst>
    <p:sldId id="256" r:id="rId2"/>
    <p:sldId id="258" r:id="rId3"/>
    <p:sldId id="259" r:id="rId4"/>
    <p:sldId id="272" r:id="rId5"/>
    <p:sldId id="260" r:id="rId6"/>
    <p:sldId id="261" r:id="rId7"/>
    <p:sldId id="273" r:id="rId8"/>
    <p:sldId id="274" r:id="rId9"/>
    <p:sldId id="275" r:id="rId10"/>
    <p:sldId id="276" r:id="rId11"/>
    <p:sldId id="262" r:id="rId12"/>
    <p:sldId id="293" r:id="rId13"/>
    <p:sldId id="292" r:id="rId14"/>
    <p:sldId id="295" r:id="rId15"/>
    <p:sldId id="264" r:id="rId16"/>
    <p:sldId id="294" r:id="rId17"/>
    <p:sldId id="288" r:id="rId18"/>
    <p:sldId id="289" r:id="rId19"/>
    <p:sldId id="265" r:id="rId20"/>
    <p:sldId id="296" r:id="rId21"/>
    <p:sldId id="277" r:id="rId22"/>
    <p:sldId id="284" r:id="rId23"/>
    <p:sldId id="297" r:id="rId24"/>
    <p:sldId id="285" r:id="rId25"/>
    <p:sldId id="298" r:id="rId26"/>
    <p:sldId id="286" r:id="rId27"/>
    <p:sldId id="299" r:id="rId28"/>
    <p:sldId id="287" r:id="rId29"/>
    <p:sldId id="300" r:id="rId30"/>
    <p:sldId id="290" r:id="rId31"/>
    <p:sldId id="271" r:id="rId32"/>
    <p:sldId id="291" r:id="rId33"/>
    <p:sldId id="267" r:id="rId34"/>
    <p:sldId id="268" r:id="rId35"/>
    <p:sldId id="269" r:id="rId36"/>
    <p:sldId id="308" r:id="rId37"/>
    <p:sldId id="307" r:id="rId38"/>
    <p:sldId id="310" r:id="rId39"/>
    <p:sldId id="311" r:id="rId40"/>
    <p:sldId id="312" r:id="rId41"/>
    <p:sldId id="30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61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Luke Foster - 21519352</a:t>
            </a: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35E183-05DC-44AF-9CD9-882730C84D93}" type="datetimeFigureOut">
              <a:rPr lang="en-GB" smtClean="0"/>
              <a:t>20/05/2018</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C8790A-AC0F-4013-83CC-9964958082FE}" type="slidenum">
              <a:rPr lang="en-GB" smtClean="0"/>
              <a:t>‹#›</a:t>
            </a:fld>
            <a:endParaRPr lang="en-GB"/>
          </a:p>
        </p:txBody>
      </p:sp>
    </p:spTree>
    <p:extLst>
      <p:ext uri="{BB962C8B-B14F-4D97-AF65-F5344CB8AC3E}">
        <p14:creationId xmlns:p14="http://schemas.microsoft.com/office/powerpoint/2010/main" val="39508384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smtClean="0"/>
              <a:t>Luke Foster - 21519352</a:t>
            </a: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5B9887-066D-4D3A-AB65-2E04BD26764E}" type="datetimeFigureOut">
              <a:rPr lang="en-GB" smtClean="0"/>
              <a:t>20/05/2018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F1F4FF-F231-4BE4-9603-8BB774BB7F61}" type="slidenum">
              <a:rPr lang="en-GB" smtClean="0"/>
              <a:t>‹#›</a:t>
            </a:fld>
            <a:endParaRPr lang="en-GB"/>
          </a:p>
        </p:txBody>
      </p:sp>
    </p:spTree>
    <p:extLst>
      <p:ext uri="{BB962C8B-B14F-4D97-AF65-F5344CB8AC3E}">
        <p14:creationId xmlns:p14="http://schemas.microsoft.com/office/powerpoint/2010/main" val="6892488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DF1F4FF-F231-4BE4-9603-8BB774BB7F61}" type="slidenum">
              <a:rPr lang="en-GB" smtClean="0"/>
              <a:t>8</a:t>
            </a:fld>
            <a:endParaRPr lang="en-GB"/>
          </a:p>
        </p:txBody>
      </p:sp>
    </p:spTree>
    <p:extLst>
      <p:ext uri="{BB962C8B-B14F-4D97-AF65-F5344CB8AC3E}">
        <p14:creationId xmlns:p14="http://schemas.microsoft.com/office/powerpoint/2010/main" val="356139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571EFFF-F9F4-4F3F-BC7C-8937837AA7EF}" type="datetime1">
              <a:rPr lang="en-GB" smtClean="0"/>
              <a:t>20/05/2018</a:t>
            </a:fld>
            <a:endParaRPr lang="en-GB"/>
          </a:p>
        </p:txBody>
      </p:sp>
      <p:sp>
        <p:nvSpPr>
          <p:cNvPr id="19" name="Footer Placeholder 18"/>
          <p:cNvSpPr>
            <a:spLocks noGrp="1"/>
          </p:cNvSpPr>
          <p:nvPr>
            <p:ph type="ftr" sz="quarter" idx="11"/>
          </p:nvPr>
        </p:nvSpPr>
        <p:spPr/>
        <p:txBody>
          <a:bodyPr/>
          <a:lstStyle/>
          <a:p>
            <a:r>
              <a:rPr lang="en-GB" smtClean="0"/>
              <a:t>Luke Foster - 21519352                    21/05/2018  </a:t>
            </a:r>
            <a:endParaRPr lang="en-GB"/>
          </a:p>
        </p:txBody>
      </p:sp>
      <p:sp>
        <p:nvSpPr>
          <p:cNvPr id="27" name="Slide Number Placeholder 26"/>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37C28D7-9E9F-4F17-AFD3-AD6D5177E80A}" type="datetime1">
              <a:rPr lang="en-GB" smtClean="0"/>
              <a:t>20/05/2018</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
        <p:nvSpPr>
          <p:cNvPr id="6" name="Slide Number Placeholder 5"/>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FA8E36A-5A42-4DB9-AB68-A98BA845418B}" type="datetime1">
              <a:rPr lang="en-GB" smtClean="0"/>
              <a:t>20/05/2018</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
        <p:nvSpPr>
          <p:cNvPr id="6" name="Slide Number Placeholder 5"/>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83381BB-4130-4BD8-9977-36F07EEFCE34}" type="datetime1">
              <a:rPr lang="en-GB" smtClean="0"/>
              <a:t>20/05/2018</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
        <p:nvSpPr>
          <p:cNvPr id="6" name="Slide Number Placeholder 5"/>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416007C-53AD-4DFD-92F4-ABA12A05FE0B}" type="datetime1">
              <a:rPr lang="en-GB" smtClean="0"/>
              <a:t>20/05/2018</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
        <p:nvSpPr>
          <p:cNvPr id="6" name="Slide Number Placeholder 5"/>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718AA0B-8360-4B9F-A295-B5B8F28E7E11}" type="datetime1">
              <a:rPr lang="en-GB" smtClean="0"/>
              <a:t>20/05/2018</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
        <p:nvSpPr>
          <p:cNvPr id="7" name="Slide Number Placeholder 6"/>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8286018-9106-43E8-B2AC-309638EB203D}" type="datetime1">
              <a:rPr lang="en-GB" smtClean="0"/>
              <a:t>20/05/2018</a:t>
            </a:fld>
            <a:endParaRPr lang="en-GB"/>
          </a:p>
        </p:txBody>
      </p:sp>
      <p:sp>
        <p:nvSpPr>
          <p:cNvPr id="8" name="Footer Placeholder 7"/>
          <p:cNvSpPr>
            <a:spLocks noGrp="1"/>
          </p:cNvSpPr>
          <p:nvPr>
            <p:ph type="ftr" sz="quarter" idx="11"/>
          </p:nvPr>
        </p:nvSpPr>
        <p:spPr/>
        <p:txBody>
          <a:bodyPr/>
          <a:lstStyle/>
          <a:p>
            <a:r>
              <a:rPr lang="en-GB" smtClean="0"/>
              <a:t>Luke Foster - 21519352                    21/05/2018  </a:t>
            </a:r>
            <a:endParaRPr lang="en-GB"/>
          </a:p>
        </p:txBody>
      </p:sp>
      <p:sp>
        <p:nvSpPr>
          <p:cNvPr id="9" name="Slide Number Placeholder 8"/>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8796666-2113-4499-A8D4-5BD4515FDAD8}" type="datetime1">
              <a:rPr lang="en-GB" smtClean="0"/>
              <a:t>20/05/2018</a:t>
            </a:fld>
            <a:endParaRPr lang="en-GB"/>
          </a:p>
        </p:txBody>
      </p:sp>
      <p:sp>
        <p:nvSpPr>
          <p:cNvPr id="4" name="Footer Placeholder 3"/>
          <p:cNvSpPr>
            <a:spLocks noGrp="1"/>
          </p:cNvSpPr>
          <p:nvPr>
            <p:ph type="ftr" sz="quarter" idx="11"/>
          </p:nvPr>
        </p:nvSpPr>
        <p:spPr/>
        <p:txBody>
          <a:bodyPr/>
          <a:lstStyle/>
          <a:p>
            <a:r>
              <a:rPr lang="en-GB" smtClean="0"/>
              <a:t>Luke Foster - 21519352                    21/05/2018  </a:t>
            </a:r>
            <a:endParaRPr lang="en-GB"/>
          </a:p>
        </p:txBody>
      </p:sp>
      <p:sp>
        <p:nvSpPr>
          <p:cNvPr id="5" name="Slide Number Placeholder 4"/>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66338A-4666-4A54-A27A-568ADB565957}" type="datetime1">
              <a:rPr lang="en-GB" smtClean="0"/>
              <a:t>20/05/2018</a:t>
            </a:fld>
            <a:endParaRPr lang="en-GB"/>
          </a:p>
        </p:txBody>
      </p:sp>
      <p:sp>
        <p:nvSpPr>
          <p:cNvPr id="3" name="Footer Placeholder 2"/>
          <p:cNvSpPr>
            <a:spLocks noGrp="1"/>
          </p:cNvSpPr>
          <p:nvPr>
            <p:ph type="ftr" sz="quarter" idx="11"/>
          </p:nvPr>
        </p:nvSpPr>
        <p:spPr/>
        <p:txBody>
          <a:bodyPr/>
          <a:lstStyle/>
          <a:p>
            <a:r>
              <a:rPr lang="en-GB" smtClean="0"/>
              <a:t>Luke Foster - 21519352                    21/05/2018  </a:t>
            </a:r>
            <a:endParaRPr lang="en-GB"/>
          </a:p>
        </p:txBody>
      </p:sp>
      <p:sp>
        <p:nvSpPr>
          <p:cNvPr id="4" name="Slide Number Placeholder 3"/>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1AF0784-011C-4E7B-AA27-39FA45E5D318}" type="datetime1">
              <a:rPr lang="en-GB" smtClean="0"/>
              <a:t>20/05/2018</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
        <p:nvSpPr>
          <p:cNvPr id="7" name="Slide Number Placeholder 6"/>
          <p:cNvSpPr>
            <a:spLocks noGrp="1"/>
          </p:cNvSpPr>
          <p:nvPr>
            <p:ph type="sldNum" sz="quarter" idx="12"/>
          </p:nvPr>
        </p:nvSpPr>
        <p:spPr/>
        <p:txBody>
          <a:bodyPr/>
          <a:lstStyle/>
          <a:p>
            <a:fld id="{A03BB370-3094-4CF7-A759-CDFD8F534E81}"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6D7A517-42DD-4A16-929D-0B4BBF3A30FF}" type="datetime1">
              <a:rPr lang="en-GB" smtClean="0"/>
              <a:t>20/05/2018</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
        <p:nvSpPr>
          <p:cNvPr id="7" name="Slide Number Placeholder 6"/>
          <p:cNvSpPr>
            <a:spLocks noGrp="1"/>
          </p:cNvSpPr>
          <p:nvPr>
            <p:ph type="sldNum" sz="quarter" idx="12"/>
          </p:nvPr>
        </p:nvSpPr>
        <p:spPr>
          <a:xfrm>
            <a:off x="8077200" y="6356350"/>
            <a:ext cx="609600" cy="365125"/>
          </a:xfrm>
        </p:spPr>
        <p:txBody>
          <a:bodyPr/>
          <a:lstStyle/>
          <a:p>
            <a:fld id="{A03BB370-3094-4CF7-A759-CDFD8F534E81}" type="slidenum">
              <a:rPr lang="en-GB" smtClean="0"/>
              <a:t>‹#›</a:t>
            </a:fld>
            <a:endParaRPr lang="en-GB"/>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A379E0E-73E3-40C2-9D88-CF62C1121143}" type="datetime1">
              <a:rPr lang="en-GB" smtClean="0"/>
              <a:t>20/05/2018</a:t>
            </a:fld>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GB" smtClean="0"/>
              <a:t>Luke Foster - 21519352                    21/05/2018  </a:t>
            </a: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A03BB370-3094-4CF7-A759-CDFD8F534E81}" type="slidenum">
              <a:rPr lang="en-GB" smtClean="0"/>
              <a:t>‹#›</a:t>
            </a:fld>
            <a:endParaRPr lang="en-GB"/>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smtClean="0"/>
              <a:t>Chronos: </a:t>
            </a:r>
            <a:br>
              <a:rPr lang="en-GB" dirty="0" smtClean="0"/>
            </a:br>
            <a:r>
              <a:rPr lang="en-GB" dirty="0" smtClean="0"/>
              <a:t>The Removal of Time</a:t>
            </a:r>
            <a:endParaRPr lang="en-GB" dirty="0"/>
          </a:p>
        </p:txBody>
      </p:sp>
      <p:sp>
        <p:nvSpPr>
          <p:cNvPr id="3" name="Subtitle 2"/>
          <p:cNvSpPr>
            <a:spLocks noGrp="1"/>
          </p:cNvSpPr>
          <p:nvPr>
            <p:ph type="subTitle" idx="1"/>
          </p:nvPr>
        </p:nvSpPr>
        <p:spPr>
          <a:xfrm>
            <a:off x="539552" y="3573016"/>
            <a:ext cx="7854696" cy="1752600"/>
          </a:xfrm>
        </p:spPr>
        <p:txBody>
          <a:bodyPr/>
          <a:lstStyle/>
          <a:p>
            <a:pPr algn="ctr"/>
            <a:r>
              <a:rPr lang="en-GB" dirty="0" smtClean="0"/>
              <a:t>By Luke Foster - 21519352</a:t>
            </a:r>
            <a:endParaRPr lang="en-GB" dirty="0"/>
          </a:p>
        </p:txBody>
      </p:sp>
    </p:spTree>
    <p:extLst>
      <p:ext uri="{BB962C8B-B14F-4D97-AF65-F5344CB8AC3E}">
        <p14:creationId xmlns:p14="http://schemas.microsoft.com/office/powerpoint/2010/main" val="3685201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Objectives - Implementation</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Analyse </a:t>
            </a:r>
            <a:r>
              <a:rPr lang="en-GB" dirty="0"/>
              <a:t>Development Process</a:t>
            </a:r>
          </a:p>
          <a:p>
            <a:pPr marL="0" indent="0">
              <a:buNone/>
            </a:pPr>
            <a:r>
              <a:rPr lang="en-GB" dirty="0" smtClean="0"/>
              <a:t>	(</a:t>
            </a:r>
            <a:r>
              <a:rPr lang="en-GB" dirty="0"/>
              <a:t>Completed by 06/05/18)</a:t>
            </a:r>
          </a:p>
          <a:p>
            <a:pPr marL="0" indent="0">
              <a:buNone/>
            </a:pPr>
            <a:r>
              <a:rPr lang="en-GB" dirty="0"/>
              <a:t> </a:t>
            </a:r>
          </a:p>
          <a:p>
            <a:r>
              <a:rPr lang="en-GB" dirty="0"/>
              <a:t>Build Game for Xbox platform </a:t>
            </a:r>
          </a:p>
          <a:p>
            <a:pPr marL="0" indent="0">
              <a:buNone/>
            </a:pPr>
            <a:r>
              <a:rPr lang="en-GB" dirty="0" smtClean="0"/>
              <a:t>	(</a:t>
            </a:r>
            <a:r>
              <a:rPr lang="en-GB" dirty="0"/>
              <a:t>Completed by 15/05/18)</a:t>
            </a:r>
          </a:p>
          <a:p>
            <a:pPr marL="0" indent="0">
              <a:buNone/>
            </a:pPr>
            <a:r>
              <a:rPr lang="en-GB" dirty="0"/>
              <a:t> </a:t>
            </a:r>
          </a:p>
          <a:p>
            <a:r>
              <a:rPr lang="en-GB" dirty="0"/>
              <a:t>Protect Artefact Concept</a:t>
            </a:r>
          </a:p>
          <a:p>
            <a:pPr marL="0" indent="0">
              <a:buNone/>
            </a:pPr>
            <a:r>
              <a:rPr lang="en-GB" dirty="0" smtClean="0"/>
              <a:t>	(</a:t>
            </a:r>
            <a:r>
              <a:rPr lang="en-GB" dirty="0"/>
              <a:t>Completed by 10/06/18)</a:t>
            </a:r>
          </a:p>
          <a:p>
            <a:pPr marL="0" indent="0">
              <a:buNone/>
            </a:pPr>
            <a:r>
              <a:rPr lang="en-GB" dirty="0"/>
              <a:t> </a:t>
            </a:r>
          </a:p>
          <a:p>
            <a:r>
              <a:rPr lang="en-GB" dirty="0"/>
              <a:t>Pitch Idea to Games Companies </a:t>
            </a:r>
          </a:p>
          <a:p>
            <a:pPr marL="0" indent="0">
              <a:buNone/>
            </a:pPr>
            <a:r>
              <a:rPr lang="en-GB" dirty="0" smtClean="0"/>
              <a:t>	(</a:t>
            </a:r>
            <a:r>
              <a:rPr lang="en-GB" dirty="0"/>
              <a:t>Completed by 20/06/18</a:t>
            </a:r>
            <a:r>
              <a:rPr lang="en-GB" dirty="0" smtClean="0"/>
              <a:t>)</a:t>
            </a:r>
          </a:p>
          <a:p>
            <a:pPr marL="0" indent="0">
              <a:buNone/>
            </a:pPr>
            <a:endParaRPr lang="en-GB" dirty="0"/>
          </a:p>
          <a:p>
            <a:pPr marL="0" indent="0">
              <a:buNone/>
            </a:pPr>
            <a:r>
              <a:rPr lang="en-GB" dirty="0" smtClean="0"/>
              <a:t>(Overall Completed </a:t>
            </a:r>
            <a:r>
              <a:rPr lang="en-GB" dirty="0"/>
              <a:t>by June 20</a:t>
            </a:r>
            <a:r>
              <a:rPr lang="en-GB" baseline="30000" dirty="0"/>
              <a:t>th</a:t>
            </a:r>
            <a:r>
              <a:rPr lang="en-GB" dirty="0"/>
              <a:t> 2018)</a:t>
            </a:r>
          </a:p>
          <a:p>
            <a:pPr marL="0" indent="0">
              <a:buNone/>
            </a:pPr>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10</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4008122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32" y="260648"/>
            <a:ext cx="8352928" cy="1143000"/>
          </a:xfrm>
        </p:spPr>
        <p:txBody>
          <a:bodyPr>
            <a:normAutofit fontScale="90000"/>
          </a:bodyPr>
          <a:lstStyle/>
          <a:p>
            <a:r>
              <a:rPr lang="en-GB" dirty="0" smtClean="0"/>
              <a:t>Methodology –Waterfall Analysis</a:t>
            </a:r>
            <a:endParaRPr lang="en-GB" dirty="0"/>
          </a:p>
        </p:txBody>
      </p:sp>
      <p:pic>
        <p:nvPicPr>
          <p:cNvPr id="1028" name="Picture 4" descr="Image result for waterfall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42" y="1484784"/>
            <a:ext cx="7992888" cy="44995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3942" y="6094958"/>
            <a:ext cx="8136904" cy="369332"/>
          </a:xfrm>
          <a:prstGeom prst="rect">
            <a:avLst/>
          </a:prstGeom>
          <a:noFill/>
        </p:spPr>
        <p:txBody>
          <a:bodyPr wrap="square" rtlCol="0">
            <a:spAutoFit/>
          </a:bodyPr>
          <a:lstStyle/>
          <a:p>
            <a:r>
              <a:rPr lang="en-GB" i="1" dirty="0" smtClean="0"/>
              <a:t>Figure 1 : PowerPoint Waterfall Model (Presentation Process, 2013)  </a:t>
            </a:r>
            <a:endParaRPr lang="en-GB" i="1" dirty="0"/>
          </a:p>
        </p:txBody>
      </p:sp>
      <p:sp>
        <p:nvSpPr>
          <p:cNvPr id="3" name="Slide Number Placeholder 2"/>
          <p:cNvSpPr>
            <a:spLocks noGrp="1"/>
          </p:cNvSpPr>
          <p:nvPr>
            <p:ph type="sldNum" sz="quarter" idx="12"/>
          </p:nvPr>
        </p:nvSpPr>
        <p:spPr/>
        <p:txBody>
          <a:bodyPr/>
          <a:lstStyle/>
          <a:p>
            <a:fld id="{A03BB370-3094-4CF7-A759-CDFD8F534E81}" type="slidenum">
              <a:rPr lang="en-GB" smtClean="0"/>
              <a:t>11</a:t>
            </a:fld>
            <a:endParaRPr lang="en-GB"/>
          </a:p>
        </p:txBody>
      </p:sp>
      <p:sp>
        <p:nvSpPr>
          <p:cNvPr id="4" name="Footer Placeholder 3"/>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2183645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516" y="260648"/>
            <a:ext cx="8712968" cy="1143000"/>
          </a:xfrm>
        </p:spPr>
        <p:txBody>
          <a:bodyPr>
            <a:normAutofit/>
          </a:bodyPr>
          <a:lstStyle/>
          <a:p>
            <a:r>
              <a:rPr lang="en-GB" dirty="0" smtClean="0"/>
              <a:t>Methodology – Agile Analysis</a:t>
            </a:r>
            <a:endParaRPr lang="en-GB" dirty="0"/>
          </a:p>
        </p:txBody>
      </p:sp>
      <p:sp>
        <p:nvSpPr>
          <p:cNvPr id="3" name="Content Placeholder 2"/>
          <p:cNvSpPr>
            <a:spLocks noGrp="1"/>
          </p:cNvSpPr>
          <p:nvPr>
            <p:ph idx="1"/>
          </p:nvPr>
        </p:nvSpPr>
        <p:spPr>
          <a:xfrm>
            <a:off x="514779" y="1340768"/>
            <a:ext cx="3682752" cy="1637536"/>
          </a:xfrm>
        </p:spPr>
        <p:txBody>
          <a:bodyPr/>
          <a:lstStyle/>
          <a:p>
            <a:r>
              <a:rPr lang="en-GB" dirty="0" smtClean="0"/>
              <a:t>User Stories</a:t>
            </a:r>
          </a:p>
          <a:p>
            <a:r>
              <a:rPr lang="en-GB" dirty="0" smtClean="0"/>
              <a:t>Backlogs</a:t>
            </a:r>
          </a:p>
          <a:p>
            <a:r>
              <a:rPr lang="en-GB" dirty="0" smtClean="0"/>
              <a:t>Sprints</a:t>
            </a:r>
            <a:endParaRPr lang="en-GB" dirty="0"/>
          </a:p>
        </p:txBody>
      </p:sp>
      <p:pic>
        <p:nvPicPr>
          <p:cNvPr id="5" name="Picture 4" descr="http://ambysoft.com/artwork/agileLifecycleDetailed.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80928"/>
            <a:ext cx="9144000" cy="3140968"/>
          </a:xfrm>
          <a:prstGeom prst="rect">
            <a:avLst/>
          </a:prstGeom>
          <a:noFill/>
          <a:ln>
            <a:noFill/>
          </a:ln>
        </p:spPr>
      </p:pic>
      <p:sp>
        <p:nvSpPr>
          <p:cNvPr id="6" name="Content Placeholder 2"/>
          <p:cNvSpPr txBox="1">
            <a:spLocks/>
          </p:cNvSpPr>
          <p:nvPr/>
        </p:nvSpPr>
        <p:spPr>
          <a:xfrm>
            <a:off x="4355976" y="1340768"/>
            <a:ext cx="4176464" cy="1637536"/>
          </a:xfrm>
          <a:prstGeom prst="rect">
            <a:avLst/>
          </a:prstGeom>
        </p:spPr>
        <p:txBody>
          <a:bodyPr vert="horz">
            <a:normAutofit fontScale="925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GB" dirty="0" smtClean="0"/>
              <a:t>Agile Roles</a:t>
            </a:r>
          </a:p>
          <a:p>
            <a:r>
              <a:rPr lang="en-GB" dirty="0" smtClean="0"/>
              <a:t>Agile Approaches - Scrum</a:t>
            </a:r>
          </a:p>
          <a:p>
            <a:r>
              <a:rPr lang="en-GB" dirty="0" smtClean="0"/>
              <a:t>Sprint Meetings</a:t>
            </a:r>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12</a:t>
            </a:fld>
            <a:endParaRPr lang="en-GB"/>
          </a:p>
        </p:txBody>
      </p:sp>
      <p:sp>
        <p:nvSpPr>
          <p:cNvPr id="7" name="TextBox 6"/>
          <p:cNvSpPr txBox="1"/>
          <p:nvPr/>
        </p:nvSpPr>
        <p:spPr>
          <a:xfrm>
            <a:off x="323528" y="6056620"/>
            <a:ext cx="7776864" cy="369332"/>
          </a:xfrm>
          <a:prstGeom prst="rect">
            <a:avLst/>
          </a:prstGeom>
          <a:noFill/>
        </p:spPr>
        <p:txBody>
          <a:bodyPr wrap="square" rtlCol="0">
            <a:spAutoFit/>
          </a:bodyPr>
          <a:lstStyle/>
          <a:p>
            <a:r>
              <a:rPr lang="en-GB" i="1" dirty="0" smtClean="0"/>
              <a:t>Figure 2: The Agile System Development Life Cycle (</a:t>
            </a:r>
            <a:r>
              <a:rPr lang="en-GB" i="1" dirty="0" err="1" smtClean="0"/>
              <a:t>Ambysoft</a:t>
            </a:r>
            <a:r>
              <a:rPr lang="en-GB" i="1" dirty="0" smtClean="0"/>
              <a:t>, 2012) </a:t>
            </a:r>
            <a:endParaRPr lang="en-GB" i="1" dirty="0"/>
          </a:p>
        </p:txBody>
      </p:sp>
      <p:sp>
        <p:nvSpPr>
          <p:cNvPr id="8" name="Footer Placeholder 7"/>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538515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Methodology - UML</a:t>
            </a:r>
            <a:endParaRPr lang="en-GB" dirty="0"/>
          </a:p>
        </p:txBody>
      </p:sp>
      <p:sp>
        <p:nvSpPr>
          <p:cNvPr id="3" name="Content Placeholder 2"/>
          <p:cNvSpPr>
            <a:spLocks noGrp="1"/>
          </p:cNvSpPr>
          <p:nvPr>
            <p:ph idx="1"/>
          </p:nvPr>
        </p:nvSpPr>
        <p:spPr>
          <a:xfrm>
            <a:off x="107504" y="1935480"/>
            <a:ext cx="2664296" cy="4389120"/>
          </a:xfrm>
        </p:spPr>
        <p:txBody>
          <a:bodyPr>
            <a:normAutofit lnSpcReduction="10000"/>
          </a:bodyPr>
          <a:lstStyle/>
          <a:p>
            <a:pPr marL="0" indent="0">
              <a:buNone/>
            </a:pPr>
            <a:r>
              <a:rPr lang="en-GB" dirty="0" smtClean="0"/>
              <a:t>Use Case</a:t>
            </a:r>
          </a:p>
          <a:p>
            <a:r>
              <a:rPr lang="en-GB" dirty="0" smtClean="0"/>
              <a:t>External user interaction</a:t>
            </a:r>
          </a:p>
          <a:p>
            <a:r>
              <a:rPr lang="en-GB" dirty="0" smtClean="0"/>
              <a:t>Actions</a:t>
            </a:r>
          </a:p>
          <a:p>
            <a:endParaRPr lang="en-GB" dirty="0"/>
          </a:p>
          <a:p>
            <a:pPr marL="0" indent="0">
              <a:buNone/>
            </a:pPr>
            <a:r>
              <a:rPr lang="en-GB" dirty="0" smtClean="0"/>
              <a:t>Communication</a:t>
            </a:r>
          </a:p>
          <a:p>
            <a:r>
              <a:rPr lang="en-GB" dirty="0" smtClean="0"/>
              <a:t>Sequenced messages</a:t>
            </a:r>
          </a:p>
          <a:p>
            <a:r>
              <a:rPr lang="en-GB" dirty="0" smtClean="0"/>
              <a:t>Used for Main Menu</a:t>
            </a:r>
            <a:endParaRPr lang="en-GB"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20602" t="18514" r="28676" b="20097"/>
          <a:stretch/>
        </p:blipFill>
        <p:spPr bwMode="auto">
          <a:xfrm>
            <a:off x="2915816" y="2060848"/>
            <a:ext cx="6041270" cy="4103776"/>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A03BB370-3094-4CF7-A759-CDFD8F534E81}" type="slidenum">
              <a:rPr lang="en-GB" smtClean="0"/>
              <a:t>13</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744766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Requirements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Literature survey </a:t>
            </a:r>
            <a:r>
              <a:rPr lang="en-GB" dirty="0"/>
              <a:t>r</a:t>
            </a:r>
            <a:r>
              <a:rPr lang="en-GB" dirty="0" smtClean="0"/>
              <a:t>esearch – Time abilities</a:t>
            </a:r>
          </a:p>
          <a:p>
            <a:r>
              <a:rPr lang="en-GB" dirty="0" smtClean="0"/>
              <a:t>User </a:t>
            </a:r>
            <a:r>
              <a:rPr lang="en-GB" dirty="0"/>
              <a:t>Stories</a:t>
            </a:r>
          </a:p>
          <a:p>
            <a:endParaRPr lang="en-GB" dirty="0"/>
          </a:p>
          <a:p>
            <a:pPr marL="0" indent="0">
              <a:buNone/>
            </a:pPr>
            <a:r>
              <a:rPr lang="en-GB" dirty="0"/>
              <a:t>As a &lt;role&gt; I want &lt;feature&gt; because &lt;reason&gt;</a:t>
            </a:r>
          </a:p>
          <a:p>
            <a:endParaRPr lang="en-GB" dirty="0"/>
          </a:p>
          <a:p>
            <a:pPr marL="0" indent="0">
              <a:buNone/>
            </a:pPr>
            <a:r>
              <a:rPr lang="en-GB" dirty="0"/>
              <a:t>Example:</a:t>
            </a:r>
          </a:p>
          <a:p>
            <a:pPr marL="0" indent="0">
              <a:buNone/>
            </a:pPr>
            <a:r>
              <a:rPr lang="en-GB" dirty="0"/>
              <a:t>As a Player I want Chronos to dodge so that I can avoid enemy attacks </a:t>
            </a:r>
            <a:endParaRPr lang="en-GB" dirty="0" smtClean="0"/>
          </a:p>
          <a:p>
            <a:pPr marL="0" indent="0">
              <a:buNone/>
            </a:pPr>
            <a:endParaRPr lang="en-GB" dirty="0" smtClean="0"/>
          </a:p>
          <a:p>
            <a:pPr marL="0" indent="0">
              <a:buNone/>
            </a:pPr>
            <a:r>
              <a:rPr lang="en-GB" dirty="0" smtClean="0"/>
              <a:t>Requirement:</a:t>
            </a:r>
          </a:p>
          <a:p>
            <a:pPr marL="0" indent="0">
              <a:buNone/>
            </a:pPr>
            <a:r>
              <a:rPr lang="en-GB" dirty="0"/>
              <a:t>Create a dodge ability for Chronos </a:t>
            </a:r>
          </a:p>
          <a:p>
            <a:pPr marL="0" indent="0">
              <a:buNone/>
            </a:pPr>
            <a:endParaRPr lang="en-GB" dirty="0" smtClean="0"/>
          </a:p>
          <a:p>
            <a:pPr marL="0" indent="0">
              <a:buNone/>
            </a:pPr>
            <a:endParaRPr lang="en-GB" dirty="0" smtClean="0"/>
          </a:p>
          <a:p>
            <a:endParaRPr lang="en-GB" dirty="0"/>
          </a:p>
        </p:txBody>
      </p:sp>
      <p:sp>
        <p:nvSpPr>
          <p:cNvPr id="5" name="Slide Number Placeholder 4"/>
          <p:cNvSpPr>
            <a:spLocks noGrp="1"/>
          </p:cNvSpPr>
          <p:nvPr>
            <p:ph type="sldNum" sz="quarter" idx="12"/>
          </p:nvPr>
        </p:nvSpPr>
        <p:spPr/>
        <p:txBody>
          <a:bodyPr/>
          <a:lstStyle/>
          <a:p>
            <a:fld id="{A03BB370-3094-4CF7-A759-CDFD8F534E81}" type="slidenum">
              <a:rPr lang="en-GB" smtClean="0"/>
              <a:t>14</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3891548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 Research</a:t>
            </a:r>
            <a:endParaRPr lang="en-GB" dirty="0"/>
          </a:p>
        </p:txBody>
      </p:sp>
      <p:sp>
        <p:nvSpPr>
          <p:cNvPr id="3" name="Content Placeholder 2"/>
          <p:cNvSpPr>
            <a:spLocks noGrp="1"/>
          </p:cNvSpPr>
          <p:nvPr>
            <p:ph idx="1"/>
          </p:nvPr>
        </p:nvSpPr>
        <p:spPr/>
        <p:txBody>
          <a:bodyPr>
            <a:normAutofit/>
          </a:bodyPr>
          <a:lstStyle/>
          <a:p>
            <a:r>
              <a:rPr lang="en-GB" dirty="0" smtClean="0"/>
              <a:t>Agile structures design iteratively</a:t>
            </a:r>
          </a:p>
          <a:p>
            <a:pPr lvl="1"/>
            <a:r>
              <a:rPr lang="en-GB" dirty="0" smtClean="0"/>
              <a:t>Backlog</a:t>
            </a:r>
          </a:p>
          <a:p>
            <a:pPr lvl="1"/>
            <a:r>
              <a:rPr lang="en-GB" dirty="0" smtClean="0"/>
              <a:t>Sprint Plan</a:t>
            </a:r>
          </a:p>
          <a:p>
            <a:pPr lvl="1"/>
            <a:r>
              <a:rPr lang="en-GB" dirty="0" smtClean="0"/>
              <a:t>UML</a:t>
            </a:r>
          </a:p>
          <a:p>
            <a:endParaRPr lang="en-GB" dirty="0" smtClean="0"/>
          </a:p>
          <a:p>
            <a:r>
              <a:rPr lang="en-GB" dirty="0" smtClean="0"/>
              <a:t>Requirements gathering informs design objectives</a:t>
            </a:r>
          </a:p>
          <a:p>
            <a:endParaRPr lang="en-GB" dirty="0"/>
          </a:p>
          <a:p>
            <a:r>
              <a:rPr lang="en-GB" dirty="0" smtClean="0"/>
              <a:t>Anticipate Risk – Extra requirements </a:t>
            </a:r>
          </a:p>
          <a:p>
            <a:endParaRPr lang="en-GB" dirty="0" smtClean="0"/>
          </a:p>
        </p:txBody>
      </p:sp>
      <p:sp>
        <p:nvSpPr>
          <p:cNvPr id="4" name="Slide Number Placeholder 3"/>
          <p:cNvSpPr>
            <a:spLocks noGrp="1"/>
          </p:cNvSpPr>
          <p:nvPr>
            <p:ph type="sldNum" sz="quarter" idx="12"/>
          </p:nvPr>
        </p:nvSpPr>
        <p:spPr/>
        <p:txBody>
          <a:bodyPr/>
          <a:lstStyle/>
          <a:p>
            <a:fld id="{A03BB370-3094-4CF7-A759-CDFD8F534E81}" type="slidenum">
              <a:rPr lang="en-GB" smtClean="0"/>
              <a:t>15</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41504051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43408"/>
            <a:ext cx="8229600" cy="1143000"/>
          </a:xfrm>
        </p:spPr>
        <p:txBody>
          <a:bodyPr/>
          <a:lstStyle/>
          <a:p>
            <a:r>
              <a:rPr lang="en-GB" dirty="0" smtClean="0"/>
              <a:t>Brainstorm</a:t>
            </a:r>
            <a:endParaRPr lang="en-GB" dirty="0"/>
          </a:p>
        </p:txBody>
      </p:sp>
      <p:sp>
        <p:nvSpPr>
          <p:cNvPr id="3" name="Content Placeholder 2"/>
          <p:cNvSpPr>
            <a:spLocks noGrp="1"/>
          </p:cNvSpPr>
          <p:nvPr>
            <p:ph idx="1"/>
          </p:nvPr>
        </p:nvSpPr>
        <p:spPr/>
        <p:txBody>
          <a:bodyPr/>
          <a:lstStyle/>
          <a:p>
            <a:endParaRPr lang="en-GB"/>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14734" t="4982" r="15435" b="8189"/>
          <a:stretch/>
        </p:blipFill>
        <p:spPr bwMode="auto">
          <a:xfrm>
            <a:off x="464216" y="908720"/>
            <a:ext cx="8280920" cy="5798939"/>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A03BB370-3094-4CF7-A759-CDFD8F534E81}" type="slidenum">
              <a:rPr lang="en-GB" smtClean="0"/>
              <a:t>16</a:t>
            </a:fld>
            <a:endParaRPr lang="en-GB"/>
          </a:p>
        </p:txBody>
      </p:sp>
    </p:spTree>
    <p:extLst>
      <p:ext uri="{BB962C8B-B14F-4D97-AF65-F5344CB8AC3E}">
        <p14:creationId xmlns:p14="http://schemas.microsoft.com/office/powerpoint/2010/main" val="696930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 Backlog</a:t>
            </a:r>
            <a:endParaRPr lang="en-GB" dirty="0"/>
          </a:p>
        </p:txBody>
      </p:sp>
      <p:sp>
        <p:nvSpPr>
          <p:cNvPr id="3" name="Content Placeholder 2"/>
          <p:cNvSpPr>
            <a:spLocks noGrp="1"/>
          </p:cNvSpPr>
          <p:nvPr>
            <p:ph idx="1"/>
          </p:nvPr>
        </p:nvSpPr>
        <p:spPr>
          <a:xfrm>
            <a:off x="251520" y="2060847"/>
            <a:ext cx="2736304" cy="4263753"/>
          </a:xfrm>
        </p:spPr>
        <p:txBody>
          <a:bodyPr>
            <a:normAutofit/>
          </a:bodyPr>
          <a:lstStyle/>
          <a:p>
            <a:r>
              <a:rPr lang="en-GB" dirty="0" smtClean="0"/>
              <a:t>Scrum approach </a:t>
            </a:r>
            <a:r>
              <a:rPr lang="en-GB" dirty="0"/>
              <a:t> (</a:t>
            </a:r>
            <a:r>
              <a:rPr lang="en-GB" dirty="0" err="1"/>
              <a:t>Lacey</a:t>
            </a:r>
            <a:r>
              <a:rPr lang="en-GB" dirty="0"/>
              <a:t>, 2016, pp. 6-7)</a:t>
            </a:r>
            <a:endParaRPr lang="en-GB" dirty="0" smtClean="0"/>
          </a:p>
          <a:p>
            <a:endParaRPr lang="en-GB" dirty="0" smtClean="0"/>
          </a:p>
          <a:p>
            <a:r>
              <a:rPr lang="en-GB" dirty="0" smtClean="0"/>
              <a:t>Prioritised list </a:t>
            </a:r>
          </a:p>
          <a:p>
            <a:endParaRPr lang="en-GB" dirty="0"/>
          </a:p>
          <a:p>
            <a:r>
              <a:rPr lang="en-GB" dirty="0" smtClean="0"/>
              <a:t>Trello (Trello, 2010)</a:t>
            </a:r>
          </a:p>
          <a:p>
            <a:endParaRPr lang="en-GB" dirty="0"/>
          </a:p>
          <a:p>
            <a:endParaRPr lang="en-GB" dirty="0" smtClean="0"/>
          </a:p>
          <a:p>
            <a:pPr marL="0" indent="0">
              <a:buNone/>
            </a:pPr>
            <a:endParaRPr lang="en-GB"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 t="15894" r="41288" b="4607"/>
          <a:stretch/>
        </p:blipFill>
        <p:spPr bwMode="auto">
          <a:xfrm>
            <a:off x="3102802" y="1916832"/>
            <a:ext cx="5858742" cy="4462223"/>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A03BB370-3094-4CF7-A759-CDFD8F534E81}" type="slidenum">
              <a:rPr lang="en-GB" smtClean="0"/>
              <a:t>17</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35168352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 Sprint Plan</a:t>
            </a:r>
            <a:endParaRPr lang="en-GB" dirty="0"/>
          </a:p>
        </p:txBody>
      </p:sp>
      <p:sp>
        <p:nvSpPr>
          <p:cNvPr id="3" name="Content Placeholder 2"/>
          <p:cNvSpPr>
            <a:spLocks noGrp="1"/>
          </p:cNvSpPr>
          <p:nvPr>
            <p:ph idx="1"/>
          </p:nvPr>
        </p:nvSpPr>
        <p:spPr>
          <a:xfrm>
            <a:off x="323528" y="2075111"/>
            <a:ext cx="3960440" cy="4389120"/>
          </a:xfrm>
        </p:spPr>
        <p:txBody>
          <a:bodyPr/>
          <a:lstStyle/>
          <a:p>
            <a:r>
              <a:rPr lang="en-GB" dirty="0" smtClean="0"/>
              <a:t>Structures development and testing process</a:t>
            </a:r>
          </a:p>
          <a:p>
            <a:endParaRPr lang="en-GB" dirty="0"/>
          </a:p>
          <a:p>
            <a:r>
              <a:rPr lang="en-GB" dirty="0" smtClean="0"/>
              <a:t>Sprint meetings </a:t>
            </a:r>
          </a:p>
          <a:p>
            <a:endParaRPr lang="en-GB" dirty="0"/>
          </a:p>
          <a:p>
            <a:r>
              <a:rPr lang="en-GB" dirty="0" smtClean="0"/>
              <a:t>Underpinned by brainstorm and backlog</a:t>
            </a:r>
            <a:endParaRPr lang="en-GB" dirty="0"/>
          </a:p>
        </p:txBody>
      </p:sp>
      <p:sp>
        <p:nvSpPr>
          <p:cNvPr id="4" name="Content Placeholder 2"/>
          <p:cNvSpPr txBox="1">
            <a:spLocks/>
          </p:cNvSpPr>
          <p:nvPr/>
        </p:nvSpPr>
        <p:spPr>
          <a:xfrm>
            <a:off x="4355976" y="1988841"/>
            <a:ext cx="4464496" cy="4176464"/>
          </a:xfrm>
          <a:prstGeom prst="rect">
            <a:avLst/>
          </a:prstGeom>
        </p:spPr>
        <p:txBody>
          <a:bodyPr vert="horz">
            <a:normAutofit fontScale="775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GB" dirty="0"/>
              <a:t>Sprint 1: </a:t>
            </a:r>
            <a:endParaRPr lang="en-GB" dirty="0" smtClean="0"/>
          </a:p>
          <a:p>
            <a:pPr marL="0" indent="0">
              <a:buNone/>
            </a:pPr>
            <a:r>
              <a:rPr lang="en-GB" dirty="0" smtClean="0"/>
              <a:t>Starts </a:t>
            </a:r>
            <a:r>
              <a:rPr lang="en-GB" dirty="0"/>
              <a:t>20/12/17 – Ends 10/01/18 </a:t>
            </a:r>
            <a:endParaRPr lang="en-GB" dirty="0" smtClean="0"/>
          </a:p>
          <a:p>
            <a:pPr marL="0" indent="0">
              <a:buNone/>
            </a:pPr>
            <a:endParaRPr lang="en-GB" dirty="0"/>
          </a:p>
          <a:p>
            <a:pPr lvl="0"/>
            <a:r>
              <a:rPr lang="en-GB" dirty="0"/>
              <a:t>Create tutorial level</a:t>
            </a:r>
          </a:p>
          <a:p>
            <a:pPr lvl="0"/>
            <a:r>
              <a:rPr lang="en-GB" dirty="0"/>
              <a:t>Implement an X</a:t>
            </a:r>
            <a:r>
              <a:rPr lang="en-GB" dirty="0" smtClean="0"/>
              <a:t>box </a:t>
            </a:r>
            <a:r>
              <a:rPr lang="en-GB" dirty="0"/>
              <a:t>controller for game controls</a:t>
            </a:r>
          </a:p>
          <a:p>
            <a:pPr lvl="0"/>
            <a:r>
              <a:rPr lang="en-GB" dirty="0"/>
              <a:t>Create movement scripts and map inputs</a:t>
            </a:r>
          </a:p>
          <a:p>
            <a:pPr lvl="0"/>
            <a:r>
              <a:rPr lang="en-GB" dirty="0"/>
              <a:t>Create 3</a:t>
            </a:r>
            <a:r>
              <a:rPr lang="en-GB" baseline="30000" dirty="0"/>
              <a:t>rd</a:t>
            </a:r>
            <a:r>
              <a:rPr lang="en-GB" dirty="0"/>
              <a:t> person camera for Chronos</a:t>
            </a:r>
          </a:p>
          <a:p>
            <a:pPr lvl="0"/>
            <a:r>
              <a:rPr lang="en-GB" dirty="0"/>
              <a:t>Create Chronos time abilities </a:t>
            </a:r>
          </a:p>
          <a:p>
            <a:pPr lvl="0"/>
            <a:r>
              <a:rPr lang="en-GB" dirty="0"/>
              <a:t>Create ranged basic attacks for Chronos</a:t>
            </a:r>
          </a:p>
          <a:p>
            <a:pPr lvl="0"/>
            <a:r>
              <a:rPr lang="en-GB" dirty="0"/>
              <a:t>Create a melee attack for Chronos </a:t>
            </a:r>
          </a:p>
        </p:txBody>
      </p:sp>
      <p:sp>
        <p:nvSpPr>
          <p:cNvPr id="6" name="Slide Number Placeholder 5"/>
          <p:cNvSpPr>
            <a:spLocks noGrp="1"/>
          </p:cNvSpPr>
          <p:nvPr>
            <p:ph type="sldNum" sz="quarter" idx="12"/>
          </p:nvPr>
        </p:nvSpPr>
        <p:spPr/>
        <p:txBody>
          <a:bodyPr/>
          <a:lstStyle/>
          <a:p>
            <a:fld id="{A03BB370-3094-4CF7-A759-CDFD8F534E81}" type="slidenum">
              <a:rPr lang="en-GB" smtClean="0"/>
              <a:t>18</a:t>
            </a:fld>
            <a:endParaRPr lang="en-GB"/>
          </a:p>
        </p:txBody>
      </p:sp>
      <p:sp>
        <p:nvSpPr>
          <p:cNvPr id="7" name="Footer Placeholder 6"/>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165855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1</a:t>
            </a:r>
            <a:endParaRPr lang="en-GB" dirty="0"/>
          </a:p>
        </p:txBody>
      </p:sp>
      <p:sp>
        <p:nvSpPr>
          <p:cNvPr id="3" name="Content Placeholder 2"/>
          <p:cNvSpPr>
            <a:spLocks noGrp="1"/>
          </p:cNvSpPr>
          <p:nvPr>
            <p:ph idx="1"/>
          </p:nvPr>
        </p:nvSpPr>
        <p:spPr/>
        <p:txBody>
          <a:bodyPr>
            <a:normAutofit lnSpcReduction="10000"/>
          </a:bodyPr>
          <a:lstStyle/>
          <a:p>
            <a:pPr marL="0" indent="0">
              <a:buNone/>
            </a:pPr>
            <a:r>
              <a:rPr lang="en-GB" dirty="0" smtClean="0"/>
              <a:t>Development:</a:t>
            </a:r>
          </a:p>
          <a:p>
            <a:r>
              <a:rPr lang="en-GB" dirty="0" smtClean="0"/>
              <a:t>Scene based on Greek mythology and Smite </a:t>
            </a:r>
            <a:r>
              <a:rPr lang="en-GB" dirty="0"/>
              <a:t> (Curse </a:t>
            </a:r>
            <a:r>
              <a:rPr lang="en-GB" dirty="0" err="1"/>
              <a:t>Inc</a:t>
            </a:r>
            <a:r>
              <a:rPr lang="en-GB" dirty="0"/>
              <a:t>, 2017)</a:t>
            </a:r>
            <a:r>
              <a:rPr lang="en-GB" dirty="0" smtClean="0"/>
              <a:t> </a:t>
            </a:r>
          </a:p>
          <a:p>
            <a:r>
              <a:rPr lang="en-GB" dirty="0" smtClean="0"/>
              <a:t>Mouse look script </a:t>
            </a:r>
            <a:r>
              <a:rPr lang="en-GB" dirty="0"/>
              <a:t>(Unity Technologies, 2012)</a:t>
            </a:r>
          </a:p>
          <a:p>
            <a:r>
              <a:rPr lang="en-GB" dirty="0" smtClean="0"/>
              <a:t>Scratch player </a:t>
            </a:r>
            <a:r>
              <a:rPr lang="en-GB" dirty="0"/>
              <a:t>c</a:t>
            </a:r>
            <a:r>
              <a:rPr lang="en-GB" dirty="0" smtClean="0"/>
              <a:t>ontroller</a:t>
            </a:r>
          </a:p>
          <a:p>
            <a:pPr marL="0" indent="0">
              <a:buNone/>
            </a:pPr>
            <a:endParaRPr lang="en-GB" dirty="0" smtClean="0"/>
          </a:p>
          <a:p>
            <a:pPr marL="0" indent="0">
              <a:buNone/>
            </a:pPr>
            <a:r>
              <a:rPr lang="en-GB" dirty="0" smtClean="0"/>
              <a:t>Testing:</a:t>
            </a:r>
          </a:p>
          <a:p>
            <a:r>
              <a:rPr lang="en-GB" dirty="0" smtClean="0"/>
              <a:t>X-axis camera</a:t>
            </a:r>
          </a:p>
          <a:p>
            <a:r>
              <a:rPr lang="en-GB" dirty="0" smtClean="0"/>
              <a:t>Toggle run</a:t>
            </a:r>
          </a:p>
          <a:p>
            <a:r>
              <a:rPr lang="en-GB" dirty="0" smtClean="0"/>
              <a:t>Unrealistic jump </a:t>
            </a:r>
            <a:r>
              <a:rPr lang="en-GB" dirty="0"/>
              <a:t> (Board To Bits Games, 2017)</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4829" t="16078" r="56030" b="58010"/>
          <a:stretch/>
        </p:blipFill>
        <p:spPr bwMode="auto">
          <a:xfrm>
            <a:off x="4572000" y="116632"/>
            <a:ext cx="4320480" cy="2160240"/>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A03BB370-3094-4CF7-A759-CDFD8F534E81}" type="slidenum">
              <a:rPr lang="en-GB" smtClean="0"/>
              <a:t>19</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4235934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Title</a:t>
            </a:r>
            <a:endParaRPr lang="en-GB" dirty="0"/>
          </a:p>
        </p:txBody>
      </p:sp>
      <p:sp>
        <p:nvSpPr>
          <p:cNvPr id="3" name="Content Placeholder 2"/>
          <p:cNvSpPr>
            <a:spLocks noGrp="1"/>
          </p:cNvSpPr>
          <p:nvPr>
            <p:ph idx="1"/>
          </p:nvPr>
        </p:nvSpPr>
        <p:spPr/>
        <p:txBody>
          <a:bodyPr/>
          <a:lstStyle/>
          <a:p>
            <a:pPr marL="0" indent="0">
              <a:buNone/>
            </a:pPr>
            <a:r>
              <a:rPr lang="en-GB" dirty="0" smtClean="0"/>
              <a:t>‘The </a:t>
            </a:r>
            <a:r>
              <a:rPr lang="en-GB" dirty="0"/>
              <a:t>project is going to be a third-person, single-player action role-playing game, based on the Greek God of time Chronos. The game will focus on the exploration and manipulation of time based mechanics to achieve certain goals/quests</a:t>
            </a:r>
            <a:r>
              <a:rPr lang="en-GB" dirty="0" smtClean="0"/>
              <a:t>.’</a:t>
            </a:r>
            <a:endParaRPr lang="en-GB" dirty="0"/>
          </a:p>
          <a:p>
            <a:pPr marL="0" indent="0">
              <a:buNone/>
            </a:pPr>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2</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6549197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extLst>
              <a:ext uri="{28A0092B-C50C-407E-A947-70E740481C1C}">
                <a14:useLocalDpi xmlns:a14="http://schemas.microsoft.com/office/drawing/2010/main" val="0"/>
              </a:ext>
            </a:extLst>
          </a:blip>
          <a:srcRect l="20311" t="10856" r="37989" b="30867"/>
          <a:stretch/>
        </p:blipFill>
        <p:spPr bwMode="auto">
          <a:xfrm>
            <a:off x="682192" y="116629"/>
            <a:ext cx="4033824" cy="3209249"/>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31005" t="25864" r="51049" b="46989"/>
          <a:stretch/>
        </p:blipFill>
        <p:spPr bwMode="auto">
          <a:xfrm>
            <a:off x="4982284" y="116632"/>
            <a:ext cx="3623305" cy="3209249"/>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1291" t="10387" r="24552" b="30866"/>
          <a:stretch/>
        </p:blipFill>
        <p:spPr bwMode="auto">
          <a:xfrm>
            <a:off x="1115616" y="3428999"/>
            <a:ext cx="6912768" cy="3325881"/>
          </a:xfrm>
          <a:prstGeom prst="rect">
            <a:avLst/>
          </a:prstGeom>
          <a:ln>
            <a:noFill/>
          </a:ln>
          <a:extLst>
            <a:ext uri="{53640926-AAD7-44D8-BBD7-CCE9431645EC}">
              <a14:shadowObscured xmlns:a14="http://schemas.microsoft.com/office/drawing/2010/main"/>
            </a:ext>
          </a:extLst>
        </p:spPr>
      </p:pic>
      <p:sp>
        <p:nvSpPr>
          <p:cNvPr id="8" name="Slide Number Placeholder 7"/>
          <p:cNvSpPr>
            <a:spLocks noGrp="1"/>
          </p:cNvSpPr>
          <p:nvPr>
            <p:ph type="sldNum" sz="quarter" idx="12"/>
          </p:nvPr>
        </p:nvSpPr>
        <p:spPr/>
        <p:txBody>
          <a:bodyPr/>
          <a:lstStyle/>
          <a:p>
            <a:fld id="{A03BB370-3094-4CF7-A759-CDFD8F534E81}" type="slidenum">
              <a:rPr lang="en-GB" smtClean="0"/>
              <a:t>20</a:t>
            </a:fld>
            <a:endParaRPr lang="en-GB"/>
          </a:p>
        </p:txBody>
      </p:sp>
    </p:spTree>
    <p:extLst>
      <p:ext uri="{BB962C8B-B14F-4D97-AF65-F5344CB8AC3E}">
        <p14:creationId xmlns:p14="http://schemas.microsoft.com/office/powerpoint/2010/main" val="2762815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2</a:t>
            </a:r>
            <a:endParaRPr lang="en-GB" dirty="0"/>
          </a:p>
        </p:txBody>
      </p:sp>
      <p:sp>
        <p:nvSpPr>
          <p:cNvPr id="3" name="Content Placeholder 2"/>
          <p:cNvSpPr>
            <a:spLocks noGrp="1"/>
          </p:cNvSpPr>
          <p:nvPr>
            <p:ph idx="1"/>
          </p:nvPr>
        </p:nvSpPr>
        <p:spPr/>
        <p:txBody>
          <a:bodyPr/>
          <a:lstStyle/>
          <a:p>
            <a:pPr marL="0" indent="0">
              <a:buNone/>
            </a:pPr>
            <a:r>
              <a:rPr lang="en-GB" dirty="0" smtClean="0"/>
              <a:t>Development:</a:t>
            </a:r>
          </a:p>
          <a:p>
            <a:r>
              <a:rPr lang="en-GB" dirty="0" smtClean="0"/>
              <a:t>Toggle attack implemented</a:t>
            </a:r>
            <a:endParaRPr lang="en-GB" dirty="0"/>
          </a:p>
          <a:p>
            <a:r>
              <a:rPr lang="en-GB" dirty="0" smtClean="0"/>
              <a:t>Speed and Rewind abilities </a:t>
            </a:r>
            <a:r>
              <a:rPr lang="en-GB" dirty="0"/>
              <a:t> (</a:t>
            </a:r>
            <a:r>
              <a:rPr lang="en-GB" dirty="0" err="1"/>
              <a:t>Brackeys</a:t>
            </a:r>
            <a:r>
              <a:rPr lang="en-GB" dirty="0"/>
              <a:t>, 2017)</a:t>
            </a:r>
            <a:endParaRPr lang="en-GB" dirty="0" smtClean="0"/>
          </a:p>
          <a:p>
            <a:r>
              <a:rPr lang="en-GB" dirty="0" smtClean="0"/>
              <a:t>Dodge evolution reduced to four directions </a:t>
            </a:r>
          </a:p>
          <a:p>
            <a:pPr marL="0" indent="0">
              <a:buNone/>
            </a:pPr>
            <a:endParaRPr lang="en-GB" dirty="0"/>
          </a:p>
          <a:p>
            <a:pPr marL="0" indent="0">
              <a:buNone/>
            </a:pPr>
            <a:r>
              <a:rPr lang="en-GB" dirty="0" smtClean="0"/>
              <a:t>Testing:</a:t>
            </a:r>
          </a:p>
          <a:p>
            <a:r>
              <a:rPr lang="en-GB" dirty="0" smtClean="0"/>
              <a:t>Step Check </a:t>
            </a:r>
            <a:r>
              <a:rPr lang="en-GB" dirty="0"/>
              <a:t> (</a:t>
            </a:r>
            <a:r>
              <a:rPr lang="en-GB" dirty="0" err="1"/>
              <a:t>TwiiK</a:t>
            </a:r>
            <a:r>
              <a:rPr lang="en-GB" dirty="0"/>
              <a:t>, 2007)</a:t>
            </a: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14809" t="16157" r="55967" b="60648"/>
          <a:stretch/>
        </p:blipFill>
        <p:spPr bwMode="auto">
          <a:xfrm>
            <a:off x="4660570" y="116632"/>
            <a:ext cx="4320480" cy="2057779"/>
          </a:xfrm>
          <a:prstGeom prst="rect">
            <a:avLst/>
          </a:prstGeom>
          <a:ln>
            <a:noFill/>
          </a:ln>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fld id="{A03BB370-3094-4CF7-A759-CDFD8F534E81}" type="slidenum">
              <a:rPr lang="en-GB" smtClean="0"/>
              <a:t>21</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6036350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3</a:t>
            </a:r>
            <a:endParaRPr lang="en-GB" dirty="0"/>
          </a:p>
        </p:txBody>
      </p:sp>
      <p:sp>
        <p:nvSpPr>
          <p:cNvPr id="3" name="Content Placeholder 2"/>
          <p:cNvSpPr>
            <a:spLocks noGrp="1"/>
          </p:cNvSpPr>
          <p:nvPr>
            <p:ph idx="1"/>
          </p:nvPr>
        </p:nvSpPr>
        <p:spPr/>
        <p:txBody>
          <a:bodyPr/>
          <a:lstStyle/>
          <a:p>
            <a:pPr marL="0" indent="0">
              <a:buNone/>
            </a:pPr>
            <a:r>
              <a:rPr lang="en-GB" dirty="0" smtClean="0"/>
              <a:t>Development:</a:t>
            </a:r>
          </a:p>
          <a:p>
            <a:r>
              <a:rPr lang="en-GB" dirty="0" smtClean="0"/>
              <a:t>Finite state machine</a:t>
            </a:r>
            <a:endParaRPr lang="en-GB" dirty="0"/>
          </a:p>
          <a:p>
            <a:r>
              <a:rPr lang="en-GB" dirty="0" smtClean="0"/>
              <a:t>Ability casting only</a:t>
            </a:r>
          </a:p>
          <a:p>
            <a:pPr marL="0" indent="0">
              <a:buNone/>
            </a:pPr>
            <a:endParaRPr lang="en-GB" dirty="0"/>
          </a:p>
          <a:p>
            <a:pPr marL="0" indent="0">
              <a:buNone/>
            </a:pPr>
            <a:r>
              <a:rPr lang="en-GB" dirty="0" smtClean="0"/>
              <a:t>Testing:</a:t>
            </a:r>
          </a:p>
          <a:p>
            <a:r>
              <a:rPr lang="en-GB" dirty="0" smtClean="0"/>
              <a:t>Dummy AI needs UI to continue</a:t>
            </a:r>
          </a:p>
          <a:p>
            <a:r>
              <a:rPr lang="en-GB" dirty="0" smtClean="0"/>
              <a:t>Abilities cast out of camera view</a:t>
            </a:r>
          </a:p>
          <a:p>
            <a:pPr lvl="1"/>
            <a:r>
              <a:rPr lang="en-GB" dirty="0" smtClean="0"/>
              <a:t>Distance </a:t>
            </a:r>
            <a:r>
              <a:rPr lang="en-GB" dirty="0"/>
              <a:t>(Unity Technologies, 2017)</a:t>
            </a:r>
            <a:endParaRPr lang="en-GB" dirty="0" smtClean="0"/>
          </a:p>
          <a:p>
            <a:pPr lvl="1"/>
            <a:r>
              <a:rPr lang="en-GB" dirty="0" smtClean="0"/>
              <a:t>Dot product </a:t>
            </a:r>
            <a:r>
              <a:rPr lang="en-GB" dirty="0"/>
              <a:t>(Unity Technologies, 2017)</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4976" t="16128" r="56008" b="64458"/>
          <a:stretch/>
        </p:blipFill>
        <p:spPr bwMode="auto">
          <a:xfrm>
            <a:off x="4067944" y="882093"/>
            <a:ext cx="4896544" cy="1826827"/>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A03BB370-3094-4CF7-A759-CDFD8F534E81}" type="slidenum">
              <a:rPr lang="en-GB" smtClean="0"/>
              <a:t>22</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0939399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3</a:t>
            </a:r>
            <a:endParaRPr lang="en-GB" dirty="0"/>
          </a:p>
        </p:txBody>
      </p:sp>
      <p:pic>
        <p:nvPicPr>
          <p:cNvPr id="4" name="Picture 3"/>
          <p:cNvPicPr/>
          <p:nvPr/>
        </p:nvPicPr>
        <p:blipFill rotWithShape="1">
          <a:blip r:embed="rId2">
            <a:extLst>
              <a:ext uri="{28A0092B-C50C-407E-A947-70E740481C1C}">
                <a14:useLocalDpi xmlns:a14="http://schemas.microsoft.com/office/drawing/2010/main" val="0"/>
              </a:ext>
            </a:extLst>
          </a:blip>
          <a:srcRect l="33280" t="31616" r="49732" b="49522"/>
          <a:stretch/>
        </p:blipFill>
        <p:spPr bwMode="auto">
          <a:xfrm>
            <a:off x="395536" y="2204864"/>
            <a:ext cx="4536504" cy="3045872"/>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34822" t="25146" r="49722" b="46957"/>
          <a:stretch/>
        </p:blipFill>
        <p:spPr bwMode="auto">
          <a:xfrm>
            <a:off x="5220072" y="1628800"/>
            <a:ext cx="3528392" cy="3960440"/>
          </a:xfrm>
          <a:prstGeom prst="rect">
            <a:avLst/>
          </a:prstGeom>
          <a:ln>
            <a:noFill/>
          </a:ln>
          <a:extLst>
            <a:ext uri="{53640926-AAD7-44D8-BBD7-CCE9431645EC}">
              <a14:shadowObscured xmlns:a14="http://schemas.microsoft.com/office/drawing/2010/main"/>
            </a:ext>
          </a:extLst>
        </p:spPr>
      </p:pic>
      <p:sp>
        <p:nvSpPr>
          <p:cNvPr id="6" name="Slide Number Placeholder 5"/>
          <p:cNvSpPr>
            <a:spLocks noGrp="1"/>
          </p:cNvSpPr>
          <p:nvPr>
            <p:ph type="sldNum" sz="quarter" idx="12"/>
          </p:nvPr>
        </p:nvSpPr>
        <p:spPr/>
        <p:txBody>
          <a:bodyPr/>
          <a:lstStyle/>
          <a:p>
            <a:fld id="{A03BB370-3094-4CF7-A759-CDFD8F534E81}" type="slidenum">
              <a:rPr lang="en-GB" smtClean="0"/>
              <a:t>23</a:t>
            </a:fld>
            <a:endParaRPr lang="en-GB"/>
          </a:p>
        </p:txBody>
      </p:sp>
      <p:sp>
        <p:nvSpPr>
          <p:cNvPr id="7" name="TextBox 6"/>
          <p:cNvSpPr txBox="1"/>
          <p:nvPr/>
        </p:nvSpPr>
        <p:spPr>
          <a:xfrm>
            <a:off x="251520" y="5877272"/>
            <a:ext cx="8208912" cy="369332"/>
          </a:xfrm>
          <a:prstGeom prst="rect">
            <a:avLst/>
          </a:prstGeom>
          <a:noFill/>
        </p:spPr>
        <p:txBody>
          <a:bodyPr wrap="square" rtlCol="0">
            <a:spAutoFit/>
          </a:bodyPr>
          <a:lstStyle/>
          <a:p>
            <a:r>
              <a:rPr lang="en-GB" i="1" dirty="0" smtClean="0"/>
              <a:t>Figure 3 &amp; 4: Hell Hound 3D Model &amp; Hell Minotaur 3D Model (</a:t>
            </a:r>
            <a:r>
              <a:rPr lang="en-GB" i="1" dirty="0" err="1" smtClean="0"/>
              <a:t>Cadnav</a:t>
            </a:r>
            <a:r>
              <a:rPr lang="en-GB" i="1" dirty="0" smtClean="0"/>
              <a:t>, 2018)</a:t>
            </a:r>
            <a:endParaRPr lang="en-GB" i="1" dirty="0"/>
          </a:p>
        </p:txBody>
      </p:sp>
      <p:sp>
        <p:nvSpPr>
          <p:cNvPr id="8" name="Footer Placeholder 7"/>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6114329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4</a:t>
            </a:r>
            <a:endParaRPr lang="en-GB" dirty="0"/>
          </a:p>
        </p:txBody>
      </p:sp>
      <p:sp>
        <p:nvSpPr>
          <p:cNvPr id="3" name="Content Placeholder 2"/>
          <p:cNvSpPr>
            <a:spLocks noGrp="1"/>
          </p:cNvSpPr>
          <p:nvPr>
            <p:ph idx="1"/>
          </p:nvPr>
        </p:nvSpPr>
        <p:spPr/>
        <p:txBody>
          <a:bodyPr/>
          <a:lstStyle/>
          <a:p>
            <a:pPr marL="0" indent="0">
              <a:buNone/>
            </a:pPr>
            <a:r>
              <a:rPr lang="en-GB" dirty="0" smtClean="0"/>
              <a:t>Development:</a:t>
            </a:r>
          </a:p>
          <a:p>
            <a:r>
              <a:rPr lang="en-GB" dirty="0" smtClean="0"/>
              <a:t>Ability damage effects and UI</a:t>
            </a:r>
            <a:endParaRPr lang="en-GB" dirty="0"/>
          </a:p>
          <a:p>
            <a:r>
              <a:rPr lang="en-GB" dirty="0" smtClean="0"/>
              <a:t>Risk met – Scope increased</a:t>
            </a:r>
          </a:p>
          <a:p>
            <a:pPr marL="0" indent="0">
              <a:buNone/>
            </a:pPr>
            <a:endParaRPr lang="en-GB" dirty="0"/>
          </a:p>
          <a:p>
            <a:pPr marL="0" indent="0">
              <a:buNone/>
            </a:pPr>
            <a:r>
              <a:rPr lang="en-GB" dirty="0" smtClean="0"/>
              <a:t>Testing:</a:t>
            </a:r>
          </a:p>
          <a:p>
            <a:r>
              <a:rPr lang="en-GB" dirty="0" smtClean="0"/>
              <a:t>Slow and Freeze still visible after detonation </a:t>
            </a:r>
            <a:r>
              <a:rPr lang="en-GB" dirty="0"/>
              <a:t>(</a:t>
            </a:r>
            <a:r>
              <a:rPr lang="en-GB" dirty="0" err="1"/>
              <a:t>chaosmaker</a:t>
            </a:r>
            <a:r>
              <a:rPr lang="en-GB" dirty="0"/>
              <a:t>, 2013)</a:t>
            </a:r>
            <a:endParaRPr lang="en-GB" dirty="0" smtClean="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4895" t="16092" r="56098" b="69445"/>
          <a:stretch/>
        </p:blipFill>
        <p:spPr bwMode="auto">
          <a:xfrm>
            <a:off x="4139952" y="908720"/>
            <a:ext cx="4824536" cy="1440160"/>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A03BB370-3094-4CF7-A759-CDFD8F534E81}" type="slidenum">
              <a:rPr lang="en-GB" smtClean="0"/>
              <a:t>24</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2766660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 y="404664"/>
            <a:ext cx="8229600" cy="1143000"/>
          </a:xfrm>
        </p:spPr>
        <p:txBody>
          <a:bodyPr/>
          <a:lstStyle/>
          <a:p>
            <a:r>
              <a:rPr lang="en-GB" dirty="0" smtClean="0"/>
              <a:t>Sprint 4</a:t>
            </a:r>
            <a:endParaRPr lang="en-GB"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1291" t="10709" r="24552" b="31185"/>
          <a:stretch/>
        </p:blipFill>
        <p:spPr bwMode="auto">
          <a:xfrm>
            <a:off x="179512" y="1628800"/>
            <a:ext cx="8712968" cy="4176464"/>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A03BB370-3094-4CF7-A759-CDFD8F534E81}" type="slidenum">
              <a:rPr lang="en-GB" smtClean="0"/>
              <a:t>25</a:t>
            </a:fld>
            <a:endParaRPr lang="en-GB"/>
          </a:p>
        </p:txBody>
      </p:sp>
      <p:sp>
        <p:nvSpPr>
          <p:cNvPr id="6" name="TextBox 5"/>
          <p:cNvSpPr txBox="1"/>
          <p:nvPr/>
        </p:nvSpPr>
        <p:spPr>
          <a:xfrm>
            <a:off x="395536" y="6004881"/>
            <a:ext cx="7848872" cy="369332"/>
          </a:xfrm>
          <a:prstGeom prst="rect">
            <a:avLst/>
          </a:prstGeom>
          <a:noFill/>
        </p:spPr>
        <p:txBody>
          <a:bodyPr wrap="square" rtlCol="0">
            <a:spAutoFit/>
          </a:bodyPr>
          <a:lstStyle/>
          <a:p>
            <a:r>
              <a:rPr lang="en-GB" i="1" dirty="0" smtClean="0"/>
              <a:t>Figure 5: UI Health Bar (Tank &amp; Healer Studio, 2018)</a:t>
            </a:r>
            <a:endParaRPr lang="en-GB" i="1" dirty="0"/>
          </a:p>
        </p:txBody>
      </p:sp>
      <p:sp>
        <p:nvSpPr>
          <p:cNvPr id="7" name="Footer Placeholder 6"/>
          <p:cNvSpPr>
            <a:spLocks noGrp="1"/>
          </p:cNvSpPr>
          <p:nvPr>
            <p:ph type="ftr" sz="quarter" idx="11"/>
          </p:nvPr>
        </p:nvSpPr>
        <p:spPr/>
        <p:txBody>
          <a:bodyPr/>
          <a:lstStyle/>
          <a:p>
            <a:r>
              <a:rPr lang="en-GB" dirty="0" smtClean="0"/>
              <a:t>Luke Foster - 21519352                    21/05/2018  </a:t>
            </a:r>
            <a:endParaRPr lang="en-GB" dirty="0"/>
          </a:p>
        </p:txBody>
      </p:sp>
    </p:spTree>
    <p:extLst>
      <p:ext uri="{BB962C8B-B14F-4D97-AF65-F5344CB8AC3E}">
        <p14:creationId xmlns:p14="http://schemas.microsoft.com/office/powerpoint/2010/main" val="3100655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5</a:t>
            </a:r>
            <a:endParaRPr lang="en-GB" dirty="0"/>
          </a:p>
        </p:txBody>
      </p:sp>
      <p:sp>
        <p:nvSpPr>
          <p:cNvPr id="3" name="Content Placeholder 2"/>
          <p:cNvSpPr>
            <a:spLocks noGrp="1"/>
          </p:cNvSpPr>
          <p:nvPr>
            <p:ph idx="1"/>
          </p:nvPr>
        </p:nvSpPr>
        <p:spPr/>
        <p:txBody>
          <a:bodyPr/>
          <a:lstStyle/>
          <a:p>
            <a:pPr marL="0" indent="0">
              <a:buNone/>
            </a:pPr>
            <a:r>
              <a:rPr lang="en-GB" dirty="0" smtClean="0"/>
              <a:t>Development:</a:t>
            </a:r>
          </a:p>
          <a:p>
            <a:r>
              <a:rPr lang="en-GB" dirty="0" smtClean="0"/>
              <a:t>Scene inspired by Hell models </a:t>
            </a:r>
            <a:r>
              <a:rPr lang="en-GB" dirty="0"/>
              <a:t>(</a:t>
            </a:r>
            <a:r>
              <a:rPr lang="en-GB" dirty="0" err="1"/>
              <a:t>CadNav</a:t>
            </a:r>
            <a:r>
              <a:rPr lang="en-GB" dirty="0"/>
              <a:t>, 2018)</a:t>
            </a:r>
          </a:p>
          <a:p>
            <a:r>
              <a:rPr lang="en-GB" dirty="0" smtClean="0"/>
              <a:t>Reusable code from Chronos</a:t>
            </a:r>
          </a:p>
          <a:p>
            <a:pPr marL="0" indent="0">
              <a:buNone/>
            </a:pPr>
            <a:endParaRPr lang="en-GB" dirty="0"/>
          </a:p>
          <a:p>
            <a:pPr marL="0" indent="0">
              <a:buNone/>
            </a:pPr>
            <a:r>
              <a:rPr lang="en-GB" dirty="0" smtClean="0"/>
              <a:t>Testing:</a:t>
            </a:r>
          </a:p>
          <a:p>
            <a:r>
              <a:rPr lang="en-GB" dirty="0" smtClean="0"/>
              <a:t>Risk met – Merging content across scenes</a:t>
            </a:r>
          </a:p>
          <a:p>
            <a:r>
              <a:rPr lang="en-GB" dirty="0" smtClean="0"/>
              <a:t>Hades ground check </a:t>
            </a:r>
            <a:r>
              <a:rPr lang="en-GB" dirty="0"/>
              <a:t>(Getyour411, 2013)</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4721" t="15972" r="56043" b="57108"/>
          <a:stretch/>
        </p:blipFill>
        <p:spPr bwMode="auto">
          <a:xfrm>
            <a:off x="4698078" y="188640"/>
            <a:ext cx="4248473" cy="2232248"/>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A03BB370-3094-4CF7-A759-CDFD8F534E81}" type="slidenum">
              <a:rPr lang="en-GB" smtClean="0"/>
              <a:t>26</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4057620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print">
            <a:extLst>
              <a:ext uri="{28A0092B-C50C-407E-A947-70E740481C1C}">
                <a14:useLocalDpi xmlns:a14="http://schemas.microsoft.com/office/drawing/2010/main" val="0"/>
              </a:ext>
            </a:extLst>
          </a:blip>
          <a:srcRect l="11286" t="10141" r="24582" b="31848"/>
          <a:stretch/>
        </p:blipFill>
        <p:spPr bwMode="auto">
          <a:xfrm>
            <a:off x="430563" y="188640"/>
            <a:ext cx="5209230" cy="2880318"/>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cstate="print">
            <a:extLst>
              <a:ext uri="{28A0092B-C50C-407E-A947-70E740481C1C}">
                <a14:useLocalDpi xmlns:a14="http://schemas.microsoft.com/office/drawing/2010/main" val="0"/>
              </a:ext>
            </a:extLst>
          </a:blip>
          <a:srcRect l="11286" t="11358" r="24761" b="32483"/>
          <a:stretch/>
        </p:blipFill>
        <p:spPr bwMode="auto">
          <a:xfrm>
            <a:off x="502571" y="3537421"/>
            <a:ext cx="5137222" cy="2844461"/>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cstate="print">
            <a:extLst>
              <a:ext uri="{28A0092B-C50C-407E-A947-70E740481C1C}">
                <a14:useLocalDpi xmlns:a14="http://schemas.microsoft.com/office/drawing/2010/main" val="0"/>
              </a:ext>
            </a:extLst>
          </a:blip>
          <a:srcRect l="36911" t="20429" r="50122" b="46112"/>
          <a:stretch/>
        </p:blipFill>
        <p:spPr bwMode="auto">
          <a:xfrm>
            <a:off x="6012160" y="1286054"/>
            <a:ext cx="2880320" cy="4174679"/>
          </a:xfrm>
          <a:prstGeom prst="rect">
            <a:avLst/>
          </a:prstGeom>
          <a:ln>
            <a:noFill/>
          </a:ln>
          <a:extLst>
            <a:ext uri="{53640926-AAD7-44D8-BBD7-CCE9431645EC}">
              <a14:shadowObscured xmlns:a14="http://schemas.microsoft.com/office/drawing/2010/main"/>
            </a:ext>
          </a:extLst>
        </p:spPr>
      </p:pic>
      <p:sp>
        <p:nvSpPr>
          <p:cNvPr id="7" name="Slide Number Placeholder 6"/>
          <p:cNvSpPr>
            <a:spLocks noGrp="1"/>
          </p:cNvSpPr>
          <p:nvPr>
            <p:ph type="sldNum" sz="quarter" idx="12"/>
          </p:nvPr>
        </p:nvSpPr>
        <p:spPr/>
        <p:txBody>
          <a:bodyPr/>
          <a:lstStyle/>
          <a:p>
            <a:fld id="{A03BB370-3094-4CF7-A759-CDFD8F534E81}" type="slidenum">
              <a:rPr lang="en-GB" smtClean="0"/>
              <a:t>27</a:t>
            </a:fld>
            <a:endParaRPr lang="en-GB"/>
          </a:p>
        </p:txBody>
      </p:sp>
      <p:sp>
        <p:nvSpPr>
          <p:cNvPr id="8" name="TextBox 7"/>
          <p:cNvSpPr txBox="1"/>
          <p:nvPr/>
        </p:nvSpPr>
        <p:spPr>
          <a:xfrm>
            <a:off x="107504" y="3068958"/>
            <a:ext cx="5832648" cy="276999"/>
          </a:xfrm>
          <a:prstGeom prst="rect">
            <a:avLst/>
          </a:prstGeom>
          <a:noFill/>
        </p:spPr>
        <p:txBody>
          <a:bodyPr wrap="square" rtlCol="0">
            <a:spAutoFit/>
          </a:bodyPr>
          <a:lstStyle/>
          <a:p>
            <a:r>
              <a:rPr lang="en-GB" sz="1200" i="1" dirty="0" smtClean="0"/>
              <a:t>Figure 6: Assets </a:t>
            </a:r>
            <a:r>
              <a:rPr lang="en-GB" sz="1200" i="1" dirty="0"/>
              <a:t>(Moonflower Carnivore, 2015; </a:t>
            </a:r>
            <a:r>
              <a:rPr lang="en-GB" sz="1200" i="1" dirty="0" err="1"/>
              <a:t>Ebal</a:t>
            </a:r>
            <a:r>
              <a:rPr lang="en-GB" sz="1200" i="1" dirty="0"/>
              <a:t> Studios, 2017; Koppel, 2017</a:t>
            </a:r>
            <a:r>
              <a:rPr lang="en-GB" sz="1200" i="1" dirty="0" smtClean="0"/>
              <a:t>) </a:t>
            </a:r>
            <a:endParaRPr lang="en-GB" sz="1200" i="1" dirty="0"/>
          </a:p>
        </p:txBody>
      </p:sp>
      <p:sp>
        <p:nvSpPr>
          <p:cNvPr id="9" name="TextBox 8"/>
          <p:cNvSpPr txBox="1"/>
          <p:nvPr/>
        </p:nvSpPr>
        <p:spPr>
          <a:xfrm>
            <a:off x="466567" y="6453336"/>
            <a:ext cx="5209230" cy="276999"/>
          </a:xfrm>
          <a:prstGeom prst="rect">
            <a:avLst/>
          </a:prstGeom>
          <a:noFill/>
        </p:spPr>
        <p:txBody>
          <a:bodyPr wrap="square" rtlCol="0">
            <a:spAutoFit/>
          </a:bodyPr>
          <a:lstStyle/>
          <a:p>
            <a:r>
              <a:rPr lang="en-GB" sz="1200" i="1" dirty="0" smtClean="0"/>
              <a:t>Figure 7: Assets (Aquarius </a:t>
            </a:r>
            <a:r>
              <a:rPr lang="en-GB" sz="1200" i="1" dirty="0"/>
              <a:t>Max, 2014; </a:t>
            </a:r>
            <a:r>
              <a:rPr lang="en-GB" sz="1200" i="1" dirty="0" err="1"/>
              <a:t>Vladut</a:t>
            </a:r>
            <a:r>
              <a:rPr lang="en-GB" sz="1200" i="1" dirty="0"/>
              <a:t>, 2017)</a:t>
            </a:r>
          </a:p>
        </p:txBody>
      </p:sp>
      <p:sp>
        <p:nvSpPr>
          <p:cNvPr id="10" name="TextBox 9"/>
          <p:cNvSpPr txBox="1"/>
          <p:nvPr/>
        </p:nvSpPr>
        <p:spPr>
          <a:xfrm>
            <a:off x="6012160" y="5522748"/>
            <a:ext cx="2952328" cy="276999"/>
          </a:xfrm>
          <a:prstGeom prst="rect">
            <a:avLst/>
          </a:prstGeom>
          <a:noFill/>
        </p:spPr>
        <p:txBody>
          <a:bodyPr wrap="square" rtlCol="0">
            <a:spAutoFit/>
          </a:bodyPr>
          <a:lstStyle/>
          <a:p>
            <a:r>
              <a:rPr lang="en-GB" sz="1200" i="1" dirty="0" smtClean="0"/>
              <a:t>Figure 8: Hades </a:t>
            </a:r>
            <a:r>
              <a:rPr lang="en-GB" sz="1200" i="1" dirty="0"/>
              <a:t> (Spectro57, 2015)</a:t>
            </a:r>
          </a:p>
        </p:txBody>
      </p:sp>
    </p:spTree>
    <p:extLst>
      <p:ext uri="{BB962C8B-B14F-4D97-AF65-F5344CB8AC3E}">
        <p14:creationId xmlns:p14="http://schemas.microsoft.com/office/powerpoint/2010/main" val="4000681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6</a:t>
            </a:r>
            <a:endParaRPr lang="en-GB" dirty="0"/>
          </a:p>
        </p:txBody>
      </p:sp>
      <p:sp>
        <p:nvSpPr>
          <p:cNvPr id="3" name="Content Placeholder 2"/>
          <p:cNvSpPr>
            <a:spLocks noGrp="1"/>
          </p:cNvSpPr>
          <p:nvPr>
            <p:ph idx="1"/>
          </p:nvPr>
        </p:nvSpPr>
        <p:spPr/>
        <p:txBody>
          <a:bodyPr/>
          <a:lstStyle/>
          <a:p>
            <a:pPr marL="0" indent="0">
              <a:buNone/>
            </a:pPr>
            <a:r>
              <a:rPr lang="en-GB" dirty="0" smtClean="0"/>
              <a:t>Development:</a:t>
            </a:r>
          </a:p>
          <a:p>
            <a:r>
              <a:rPr lang="en-GB" dirty="0" err="1" smtClean="0"/>
              <a:t>Mixamo</a:t>
            </a:r>
            <a:r>
              <a:rPr lang="en-GB" dirty="0" smtClean="0"/>
              <a:t> </a:t>
            </a:r>
            <a:r>
              <a:rPr lang="en-GB" dirty="0"/>
              <a:t> (Adobe Systems Incorporated, 2018)</a:t>
            </a:r>
          </a:p>
          <a:p>
            <a:r>
              <a:rPr lang="en-GB" dirty="0" smtClean="0"/>
              <a:t>Re-model </a:t>
            </a:r>
          </a:p>
          <a:p>
            <a:r>
              <a:rPr lang="en-GB" dirty="0" smtClean="0"/>
              <a:t>Error handling has been a constant </a:t>
            </a:r>
          </a:p>
          <a:p>
            <a:pPr marL="0" indent="0">
              <a:buNone/>
            </a:pPr>
            <a:endParaRPr lang="en-GB" dirty="0"/>
          </a:p>
          <a:p>
            <a:pPr marL="0" indent="0">
              <a:buNone/>
            </a:pPr>
            <a:r>
              <a:rPr lang="en-GB" dirty="0" smtClean="0"/>
              <a:t>Testing:</a:t>
            </a:r>
          </a:p>
          <a:p>
            <a:r>
              <a:rPr lang="en-GB" dirty="0" smtClean="0"/>
              <a:t>Boss Battle return to area</a:t>
            </a:r>
          </a:p>
          <a:p>
            <a:r>
              <a:rPr lang="en-GB" dirty="0" smtClean="0"/>
              <a:t>Boss Battle animations</a:t>
            </a:r>
            <a:endParaRPr lang="en-GB" dirty="0"/>
          </a:p>
        </p:txBody>
      </p:sp>
      <p:pic>
        <p:nvPicPr>
          <p:cNvPr id="4" name="Picture 3"/>
          <p:cNvPicPr/>
          <p:nvPr/>
        </p:nvPicPr>
        <p:blipFill rotWithShape="1">
          <a:blip r:embed="rId2">
            <a:extLst>
              <a:ext uri="{28A0092B-C50C-407E-A947-70E740481C1C}">
                <a14:useLocalDpi xmlns:a14="http://schemas.microsoft.com/office/drawing/2010/main" val="0"/>
              </a:ext>
            </a:extLst>
          </a:blip>
          <a:srcRect l="14636" t="16088" r="55967" b="65911"/>
          <a:stretch/>
        </p:blipFill>
        <p:spPr bwMode="auto">
          <a:xfrm>
            <a:off x="4572000" y="260648"/>
            <a:ext cx="4320480" cy="1584176"/>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A03BB370-3094-4CF7-A759-CDFD8F534E81}" type="slidenum">
              <a:rPr lang="en-GB" smtClean="0"/>
              <a:t>28</a:t>
            </a:fld>
            <a:endParaRPr lang="en-GB"/>
          </a:p>
        </p:txBody>
      </p:sp>
      <p:sp>
        <p:nvSpPr>
          <p:cNvPr id="6" name="Footer Placeholder 5"/>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9292551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82" y="404664"/>
            <a:ext cx="8229600" cy="1143000"/>
          </a:xfrm>
        </p:spPr>
        <p:txBody>
          <a:bodyPr/>
          <a:lstStyle/>
          <a:p>
            <a:r>
              <a:rPr lang="en-GB" dirty="0" smtClean="0"/>
              <a:t>Sprint 6</a:t>
            </a:r>
            <a:endParaRPr lang="en-GB"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434" t="11151" r="1" b="12739"/>
          <a:stretch/>
        </p:blipFill>
        <p:spPr bwMode="auto">
          <a:xfrm>
            <a:off x="162890" y="1700808"/>
            <a:ext cx="8856984" cy="4248472"/>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A03BB370-3094-4CF7-A759-CDFD8F534E81}" type="slidenum">
              <a:rPr lang="en-GB" smtClean="0"/>
              <a:t>29</a:t>
            </a:fld>
            <a:endParaRPr lang="en-GB" dirty="0"/>
          </a:p>
        </p:txBody>
      </p:sp>
      <p:sp>
        <p:nvSpPr>
          <p:cNvPr id="6" name="TextBox 5"/>
          <p:cNvSpPr txBox="1"/>
          <p:nvPr/>
        </p:nvSpPr>
        <p:spPr>
          <a:xfrm>
            <a:off x="611560" y="6011996"/>
            <a:ext cx="6984776" cy="369332"/>
          </a:xfrm>
          <a:prstGeom prst="rect">
            <a:avLst/>
          </a:prstGeom>
          <a:noFill/>
        </p:spPr>
        <p:txBody>
          <a:bodyPr wrap="square" rtlCol="0">
            <a:spAutoFit/>
          </a:bodyPr>
          <a:lstStyle/>
          <a:p>
            <a:r>
              <a:rPr lang="en-GB" i="1" dirty="0" smtClean="0"/>
              <a:t>Figure 9: Autodesk 3DS Max </a:t>
            </a:r>
            <a:r>
              <a:rPr lang="en-GB" i="1" dirty="0"/>
              <a:t> (Autodesk, 2018)</a:t>
            </a:r>
          </a:p>
        </p:txBody>
      </p:sp>
      <p:sp>
        <p:nvSpPr>
          <p:cNvPr id="7" name="Footer Placeholder 6"/>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262930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en-GB" dirty="0" smtClean="0"/>
              <a:t>Introduction</a:t>
            </a:r>
            <a:endParaRPr lang="en-GB" dirty="0"/>
          </a:p>
        </p:txBody>
      </p:sp>
      <p:sp>
        <p:nvSpPr>
          <p:cNvPr id="3" name="Content Placeholder 2"/>
          <p:cNvSpPr>
            <a:spLocks noGrp="1"/>
          </p:cNvSpPr>
          <p:nvPr>
            <p:ph idx="1"/>
          </p:nvPr>
        </p:nvSpPr>
        <p:spPr>
          <a:xfrm>
            <a:off x="457200" y="1628800"/>
            <a:ext cx="8229600" cy="4695800"/>
          </a:xfrm>
        </p:spPr>
        <p:txBody>
          <a:bodyPr>
            <a:normAutofit lnSpcReduction="10000"/>
          </a:bodyPr>
          <a:lstStyle/>
          <a:p>
            <a:pPr marL="0" indent="0">
              <a:buNone/>
            </a:pPr>
            <a:r>
              <a:rPr lang="en-GB" dirty="0" smtClean="0"/>
              <a:t>Game Overview</a:t>
            </a:r>
          </a:p>
          <a:p>
            <a:r>
              <a:rPr lang="en-GB" dirty="0" smtClean="0"/>
              <a:t>Unity – Game </a:t>
            </a:r>
            <a:r>
              <a:rPr lang="en-GB" dirty="0"/>
              <a:t>e</a:t>
            </a:r>
            <a:r>
              <a:rPr lang="en-GB" dirty="0" smtClean="0"/>
              <a:t>ngine software for development (Unity, 2018)</a:t>
            </a:r>
            <a:endParaRPr lang="en-GB" dirty="0"/>
          </a:p>
          <a:p>
            <a:r>
              <a:rPr lang="en-GB" dirty="0" smtClean="0"/>
              <a:t>Delta Time – Unity function for local time (Unity, 2017)</a:t>
            </a:r>
          </a:p>
          <a:p>
            <a:pPr marL="393192" lvl="1" indent="0">
              <a:buNone/>
            </a:pPr>
            <a:endParaRPr lang="en-GB" dirty="0" smtClean="0"/>
          </a:p>
          <a:p>
            <a:pPr marL="0" indent="0">
              <a:buNone/>
            </a:pPr>
            <a:r>
              <a:rPr lang="en-GB" dirty="0" smtClean="0"/>
              <a:t>Time Manipulation Techniques</a:t>
            </a:r>
          </a:p>
          <a:p>
            <a:r>
              <a:rPr lang="en-GB" dirty="0" smtClean="0"/>
              <a:t>Slow Motion – Definition </a:t>
            </a:r>
            <a:r>
              <a:rPr lang="en-GB" dirty="0"/>
              <a:t>(Evans-</a:t>
            </a:r>
            <a:r>
              <a:rPr lang="en-GB" dirty="0" err="1"/>
              <a:t>Thirlwell</a:t>
            </a:r>
            <a:r>
              <a:rPr lang="en-GB" dirty="0"/>
              <a:t>, 2017)</a:t>
            </a:r>
            <a:endParaRPr lang="en-GB" dirty="0" smtClean="0"/>
          </a:p>
          <a:p>
            <a:r>
              <a:rPr lang="en-GB" dirty="0" smtClean="0"/>
              <a:t>Rewind Time – Prince of Persia </a:t>
            </a:r>
            <a:r>
              <a:rPr lang="en-GB" dirty="0"/>
              <a:t>(</a:t>
            </a:r>
            <a:r>
              <a:rPr lang="en-GB" dirty="0" err="1"/>
              <a:t>Zarzecki</a:t>
            </a:r>
            <a:r>
              <a:rPr lang="en-GB" dirty="0"/>
              <a:t>, 2016</a:t>
            </a:r>
            <a:r>
              <a:rPr lang="en-GB" dirty="0" smtClean="0"/>
              <a:t>) </a:t>
            </a:r>
          </a:p>
          <a:p>
            <a:r>
              <a:rPr lang="en-GB" dirty="0" smtClean="0"/>
              <a:t>Freeze Time – Dishonoured </a:t>
            </a:r>
            <a:r>
              <a:rPr lang="en-GB" dirty="0"/>
              <a:t>(Sullivan, 2014)</a:t>
            </a:r>
            <a:endParaRPr lang="en-GB" dirty="0" smtClean="0"/>
          </a:p>
          <a:p>
            <a:r>
              <a:rPr lang="en-GB" dirty="0" smtClean="0"/>
              <a:t>Fast Motion</a:t>
            </a:r>
          </a:p>
          <a:p>
            <a:pPr marL="0" indent="0">
              <a:buNone/>
            </a:pPr>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3</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0643665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32656"/>
            <a:ext cx="8229600" cy="1143000"/>
          </a:xfrm>
        </p:spPr>
        <p:txBody>
          <a:bodyPr/>
          <a:lstStyle/>
          <a:p>
            <a:r>
              <a:rPr lang="en-GB" dirty="0" smtClean="0"/>
              <a:t>Development Summary</a:t>
            </a:r>
            <a:endParaRPr lang="en-GB" dirty="0"/>
          </a:p>
        </p:txBody>
      </p:sp>
      <p:sp>
        <p:nvSpPr>
          <p:cNvPr id="3" name="Content Placeholder 2"/>
          <p:cNvSpPr>
            <a:spLocks noGrp="1"/>
          </p:cNvSpPr>
          <p:nvPr>
            <p:ph idx="1"/>
          </p:nvPr>
        </p:nvSpPr>
        <p:spPr>
          <a:xfrm>
            <a:off x="457200" y="1556792"/>
            <a:ext cx="8229600" cy="4767808"/>
          </a:xfrm>
        </p:spPr>
        <p:txBody>
          <a:bodyPr>
            <a:normAutofit fontScale="92500" lnSpcReduction="20000"/>
          </a:bodyPr>
          <a:lstStyle/>
          <a:p>
            <a:r>
              <a:rPr lang="en-GB" dirty="0" smtClean="0"/>
              <a:t>Behind on schedule compared to sprint plan </a:t>
            </a:r>
          </a:p>
          <a:p>
            <a:endParaRPr lang="en-GB" dirty="0"/>
          </a:p>
          <a:p>
            <a:r>
              <a:rPr lang="en-GB" dirty="0" smtClean="0"/>
              <a:t>Less time developing scenes</a:t>
            </a:r>
          </a:p>
          <a:p>
            <a:endParaRPr lang="en-GB" dirty="0"/>
          </a:p>
          <a:p>
            <a:r>
              <a:rPr lang="en-GB" dirty="0" smtClean="0"/>
              <a:t>Objectives complete, apart from pseudo code</a:t>
            </a:r>
          </a:p>
          <a:p>
            <a:endParaRPr lang="en-GB" dirty="0"/>
          </a:p>
          <a:p>
            <a:r>
              <a:rPr lang="en-GB" dirty="0" smtClean="0"/>
              <a:t>Risk - AI state machine and states should’ve been their own requirements</a:t>
            </a:r>
          </a:p>
          <a:p>
            <a:endParaRPr lang="en-GB" dirty="0"/>
          </a:p>
          <a:p>
            <a:r>
              <a:rPr lang="en-GB" dirty="0" smtClean="0"/>
              <a:t>Scene content clash, should requirement gather at start of sprints </a:t>
            </a:r>
          </a:p>
          <a:p>
            <a:endParaRPr lang="en-GB" dirty="0"/>
          </a:p>
          <a:p>
            <a:r>
              <a:rPr lang="en-GB" dirty="0" smtClean="0"/>
              <a:t>Remaining requirements</a:t>
            </a:r>
          </a:p>
          <a:p>
            <a:endParaRPr lang="en-GB" dirty="0"/>
          </a:p>
          <a:p>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30</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8068831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08720"/>
            <a:ext cx="8229600" cy="1143000"/>
          </a:xfrm>
        </p:spPr>
        <p:txBody>
          <a:bodyPr>
            <a:normAutofit fontScale="90000"/>
          </a:bodyPr>
          <a:lstStyle/>
          <a:p>
            <a:r>
              <a:rPr lang="en-GB" dirty="0" smtClean="0"/>
              <a:t>Implementation – Working Environment</a:t>
            </a:r>
            <a:endParaRPr lang="en-GB" dirty="0"/>
          </a:p>
        </p:txBody>
      </p:sp>
      <p:sp>
        <p:nvSpPr>
          <p:cNvPr id="3" name="Content Placeholder 2"/>
          <p:cNvSpPr>
            <a:spLocks noGrp="1"/>
          </p:cNvSpPr>
          <p:nvPr>
            <p:ph idx="1"/>
          </p:nvPr>
        </p:nvSpPr>
        <p:spPr>
          <a:xfrm>
            <a:off x="467544" y="2060848"/>
            <a:ext cx="8229600" cy="4389120"/>
          </a:xfrm>
        </p:spPr>
        <p:txBody>
          <a:bodyPr>
            <a:normAutofit lnSpcReduction="10000"/>
          </a:bodyPr>
          <a:lstStyle/>
          <a:p>
            <a:r>
              <a:rPr lang="en-GB" dirty="0" smtClean="0"/>
              <a:t>Further development – Xbox market </a:t>
            </a:r>
            <a:r>
              <a:rPr lang="en-GB" dirty="0"/>
              <a:t> </a:t>
            </a:r>
            <a:r>
              <a:rPr lang="en-GB" dirty="0" smtClean="0"/>
              <a:t>(</a:t>
            </a:r>
            <a:r>
              <a:rPr lang="en-GB" dirty="0" err="1" smtClean="0"/>
              <a:t>Filmstorm</a:t>
            </a:r>
            <a:r>
              <a:rPr lang="en-GB" dirty="0"/>
              <a:t>, 2017)</a:t>
            </a:r>
            <a:endParaRPr lang="en-GB" dirty="0" smtClean="0"/>
          </a:p>
          <a:p>
            <a:endParaRPr lang="en-GB" dirty="0"/>
          </a:p>
          <a:p>
            <a:r>
              <a:rPr lang="en-GB" dirty="0" smtClean="0"/>
              <a:t>UK copyright law or Patent design </a:t>
            </a:r>
            <a:r>
              <a:rPr lang="en-GB" dirty="0"/>
              <a:t> (</a:t>
            </a:r>
            <a:r>
              <a:rPr lang="en-GB" dirty="0" err="1"/>
              <a:t>gov</a:t>
            </a:r>
            <a:r>
              <a:rPr lang="en-GB" dirty="0"/>
              <a:t>, 2017)</a:t>
            </a:r>
            <a:endParaRPr lang="en-GB" dirty="0" smtClean="0"/>
          </a:p>
          <a:p>
            <a:endParaRPr lang="en-GB" dirty="0"/>
          </a:p>
          <a:p>
            <a:r>
              <a:rPr lang="en-GB" dirty="0" smtClean="0"/>
              <a:t>Research market </a:t>
            </a:r>
            <a:r>
              <a:rPr lang="en-GB" dirty="0"/>
              <a:t> (</a:t>
            </a:r>
            <a:r>
              <a:rPr lang="en-GB" dirty="0" err="1"/>
              <a:t>Monosoff</a:t>
            </a:r>
            <a:r>
              <a:rPr lang="en-GB" dirty="0"/>
              <a:t>, 2006)</a:t>
            </a:r>
            <a:endParaRPr lang="en-GB" dirty="0" smtClean="0"/>
          </a:p>
          <a:p>
            <a:endParaRPr lang="en-GB" dirty="0"/>
          </a:p>
          <a:p>
            <a:r>
              <a:rPr lang="en-GB" dirty="0" smtClean="0"/>
              <a:t>Presentation </a:t>
            </a:r>
            <a:r>
              <a:rPr lang="en-GB" dirty="0"/>
              <a:t> (</a:t>
            </a:r>
            <a:r>
              <a:rPr lang="en-GB" dirty="0" err="1"/>
              <a:t>Monosoff</a:t>
            </a:r>
            <a:r>
              <a:rPr lang="en-GB" dirty="0"/>
              <a:t>, 2006)</a:t>
            </a:r>
            <a:endParaRPr lang="en-GB" dirty="0" smtClean="0"/>
          </a:p>
          <a:p>
            <a:endParaRPr lang="en-GB" dirty="0"/>
          </a:p>
          <a:p>
            <a:r>
              <a:rPr lang="en-GB" dirty="0" smtClean="0"/>
              <a:t>Smite campaign </a:t>
            </a:r>
            <a:r>
              <a:rPr lang="en-GB" dirty="0"/>
              <a:t> (IGN, 2014)</a:t>
            </a:r>
            <a:endParaRPr lang="en-GB" dirty="0" smtClean="0"/>
          </a:p>
          <a:p>
            <a:endParaRPr lang="en-GB" dirty="0"/>
          </a:p>
          <a:p>
            <a:endParaRPr lang="en-GB" dirty="0" smtClean="0"/>
          </a:p>
          <a:p>
            <a:pPr algn="r"/>
            <a:endParaRPr lang="en-GB" dirty="0"/>
          </a:p>
          <a:p>
            <a:endParaRPr lang="en-GB" dirty="0" smtClean="0"/>
          </a:p>
          <a:p>
            <a:endParaRPr lang="en-GB" dirty="0"/>
          </a:p>
          <a:p>
            <a:endParaRPr lang="en-GB" dirty="0"/>
          </a:p>
          <a:p>
            <a:endParaRPr lang="en-GB" dirty="0" smtClean="0"/>
          </a:p>
          <a:p>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31</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27832406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908720"/>
            <a:ext cx="8229600" cy="1143000"/>
          </a:xfrm>
        </p:spPr>
        <p:txBody>
          <a:bodyPr>
            <a:normAutofit fontScale="90000"/>
          </a:bodyPr>
          <a:lstStyle/>
          <a:p>
            <a:r>
              <a:rPr lang="en-GB" dirty="0" smtClean="0"/>
              <a:t>Implementation – Current Version Issues</a:t>
            </a:r>
            <a:endParaRPr lang="en-GB" dirty="0"/>
          </a:p>
        </p:txBody>
      </p:sp>
      <p:sp>
        <p:nvSpPr>
          <p:cNvPr id="3" name="Content Placeholder 2"/>
          <p:cNvSpPr>
            <a:spLocks noGrp="1"/>
          </p:cNvSpPr>
          <p:nvPr>
            <p:ph idx="1"/>
          </p:nvPr>
        </p:nvSpPr>
        <p:spPr>
          <a:xfrm>
            <a:off x="467544" y="2132856"/>
            <a:ext cx="8229600" cy="4389120"/>
          </a:xfrm>
        </p:spPr>
        <p:txBody>
          <a:bodyPr/>
          <a:lstStyle/>
          <a:p>
            <a:r>
              <a:rPr lang="en-GB" dirty="0" smtClean="0"/>
              <a:t>Walk speed jump</a:t>
            </a:r>
          </a:p>
          <a:p>
            <a:endParaRPr lang="en-GB" dirty="0"/>
          </a:p>
          <a:p>
            <a:r>
              <a:rPr lang="en-GB" dirty="0" smtClean="0"/>
              <a:t>Jolting through objects – physics step</a:t>
            </a:r>
          </a:p>
          <a:p>
            <a:endParaRPr lang="en-GB" dirty="0"/>
          </a:p>
          <a:p>
            <a:r>
              <a:rPr lang="en-GB" dirty="0" smtClean="0"/>
              <a:t>Dual casting / instant casting </a:t>
            </a:r>
          </a:p>
          <a:p>
            <a:endParaRPr lang="en-GB" dirty="0"/>
          </a:p>
          <a:p>
            <a:r>
              <a:rPr lang="en-GB" dirty="0" smtClean="0"/>
              <a:t>Minotaur stuck in walk animation when rewinding</a:t>
            </a:r>
          </a:p>
          <a:p>
            <a:endParaRPr lang="en-GB" dirty="0"/>
          </a:p>
          <a:p>
            <a:endParaRPr lang="en-GB" dirty="0" smtClean="0"/>
          </a:p>
        </p:txBody>
      </p:sp>
      <p:sp>
        <p:nvSpPr>
          <p:cNvPr id="4" name="Slide Number Placeholder 3"/>
          <p:cNvSpPr>
            <a:spLocks noGrp="1"/>
          </p:cNvSpPr>
          <p:nvPr>
            <p:ph type="sldNum" sz="quarter" idx="12"/>
          </p:nvPr>
        </p:nvSpPr>
        <p:spPr/>
        <p:txBody>
          <a:bodyPr/>
          <a:lstStyle/>
          <a:p>
            <a:fld id="{A03BB370-3094-4CF7-A759-CDFD8F534E81}" type="slidenum">
              <a:rPr lang="en-GB" smtClean="0"/>
              <a:t>32</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2105564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Content Placeholder 2"/>
          <p:cNvSpPr>
            <a:spLocks noGrp="1"/>
          </p:cNvSpPr>
          <p:nvPr>
            <p:ph idx="1"/>
          </p:nvPr>
        </p:nvSpPr>
        <p:spPr/>
        <p:txBody>
          <a:bodyPr/>
          <a:lstStyle/>
          <a:p>
            <a:r>
              <a:rPr lang="en-GB" dirty="0" smtClean="0"/>
              <a:t>Objectives completed apart from pseudo </a:t>
            </a:r>
          </a:p>
          <a:p>
            <a:endParaRPr lang="en-GB" dirty="0"/>
          </a:p>
          <a:p>
            <a:r>
              <a:rPr lang="en-GB" dirty="0" smtClean="0"/>
              <a:t>Aim met</a:t>
            </a:r>
          </a:p>
          <a:p>
            <a:endParaRPr lang="en-GB" dirty="0" smtClean="0"/>
          </a:p>
          <a:p>
            <a:r>
              <a:rPr lang="en-GB" dirty="0" smtClean="0"/>
              <a:t>Remaining requirements</a:t>
            </a:r>
          </a:p>
          <a:p>
            <a:endParaRPr lang="en-GB" dirty="0" smtClean="0"/>
          </a:p>
          <a:p>
            <a:r>
              <a:rPr lang="en-GB" dirty="0" smtClean="0"/>
              <a:t>Summarise</a:t>
            </a:r>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33</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8270989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36712"/>
            <a:ext cx="8229600" cy="1008112"/>
          </a:xfrm>
        </p:spPr>
        <p:txBody>
          <a:bodyPr>
            <a:normAutofit/>
          </a:bodyPr>
          <a:lstStyle/>
          <a:p>
            <a:r>
              <a:rPr lang="en-GB" sz="4000" dirty="0" smtClean="0"/>
              <a:t>Recommendations for Further Work</a:t>
            </a:r>
            <a:endParaRPr lang="en-GB" sz="4000" dirty="0"/>
          </a:p>
        </p:txBody>
      </p:sp>
      <p:sp>
        <p:nvSpPr>
          <p:cNvPr id="3" name="Content Placeholder 2"/>
          <p:cNvSpPr>
            <a:spLocks noGrp="1"/>
          </p:cNvSpPr>
          <p:nvPr>
            <p:ph idx="1"/>
          </p:nvPr>
        </p:nvSpPr>
        <p:spPr/>
        <p:txBody>
          <a:bodyPr/>
          <a:lstStyle/>
          <a:p>
            <a:r>
              <a:rPr lang="en-GB" dirty="0" smtClean="0"/>
              <a:t>Fixing current version issues</a:t>
            </a:r>
          </a:p>
          <a:p>
            <a:endParaRPr lang="en-GB" dirty="0"/>
          </a:p>
          <a:p>
            <a:r>
              <a:rPr lang="en-GB" dirty="0" smtClean="0"/>
              <a:t>Recreating a physics based movement and jump system </a:t>
            </a:r>
            <a:r>
              <a:rPr lang="en-GB" dirty="0"/>
              <a:t> (Unity, 2014)</a:t>
            </a:r>
            <a:endParaRPr lang="en-GB" dirty="0" smtClean="0"/>
          </a:p>
          <a:p>
            <a:endParaRPr lang="en-GB" dirty="0"/>
          </a:p>
          <a:p>
            <a:r>
              <a:rPr lang="en-GB" dirty="0" smtClean="0"/>
              <a:t>Dual Casting</a:t>
            </a:r>
          </a:p>
          <a:p>
            <a:endParaRPr lang="en-GB" dirty="0"/>
          </a:p>
          <a:p>
            <a:r>
              <a:rPr lang="en-GB" dirty="0" smtClean="0"/>
              <a:t>Animations</a:t>
            </a:r>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34</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41155671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8229600" cy="1143000"/>
          </a:xfrm>
        </p:spPr>
        <p:txBody>
          <a:bodyPr/>
          <a:lstStyle/>
          <a:p>
            <a:r>
              <a:rPr lang="en-GB" dirty="0" smtClean="0"/>
              <a:t>References </a:t>
            </a:r>
            <a:endParaRPr lang="en-GB" dirty="0"/>
          </a:p>
        </p:txBody>
      </p:sp>
      <p:sp>
        <p:nvSpPr>
          <p:cNvPr id="3" name="Content Placeholder 2"/>
          <p:cNvSpPr>
            <a:spLocks noGrp="1"/>
          </p:cNvSpPr>
          <p:nvPr>
            <p:ph idx="1"/>
          </p:nvPr>
        </p:nvSpPr>
        <p:spPr>
          <a:xfrm>
            <a:off x="467544" y="1412776"/>
            <a:ext cx="8229600" cy="5256584"/>
          </a:xfrm>
        </p:spPr>
        <p:txBody>
          <a:bodyPr>
            <a:noAutofit/>
          </a:bodyPr>
          <a:lstStyle/>
          <a:p>
            <a:pPr marL="0" indent="0">
              <a:buNone/>
            </a:pPr>
            <a:r>
              <a:rPr lang="en-GB" sz="1200" i="1" dirty="0"/>
              <a:t>Figure 1:</a:t>
            </a:r>
            <a:r>
              <a:rPr lang="en-GB" sz="1200" dirty="0"/>
              <a:t> Presentation Process, 2013. </a:t>
            </a:r>
            <a:r>
              <a:rPr lang="en-GB" sz="1200" i="1" dirty="0"/>
              <a:t>PowerPoint Waterfall Model </a:t>
            </a:r>
            <a:r>
              <a:rPr lang="en-GB" sz="1200" dirty="0"/>
              <a:t>[Online]</a:t>
            </a:r>
          </a:p>
          <a:p>
            <a:pPr marL="0" indent="0">
              <a:buNone/>
            </a:pPr>
            <a:r>
              <a:rPr lang="en-GB" sz="1200" dirty="0"/>
              <a:t>Available at: </a:t>
            </a:r>
            <a:r>
              <a:rPr lang="en-GB" sz="1200" u="sng" dirty="0"/>
              <a:t>https://www.youtube.com/watch?v=_ZKvvaZEFKE</a:t>
            </a:r>
          </a:p>
          <a:p>
            <a:pPr marL="0" indent="0">
              <a:buNone/>
            </a:pPr>
            <a:r>
              <a:rPr lang="en-GB" sz="1200" dirty="0"/>
              <a:t>[Accessed 17 05 2018]</a:t>
            </a:r>
          </a:p>
          <a:p>
            <a:pPr marL="0" indent="0">
              <a:buNone/>
            </a:pPr>
            <a:endParaRPr lang="en-GB" sz="1200" dirty="0"/>
          </a:p>
          <a:p>
            <a:pPr marL="0" indent="0">
              <a:buNone/>
            </a:pPr>
            <a:r>
              <a:rPr lang="en-GB" sz="1200" i="1" dirty="0"/>
              <a:t>Figure 2: </a:t>
            </a:r>
            <a:r>
              <a:rPr lang="en-GB" sz="1200" dirty="0" err="1"/>
              <a:t>Ambysoft</a:t>
            </a:r>
            <a:r>
              <a:rPr lang="en-GB" sz="1200" dirty="0"/>
              <a:t>, 2012. </a:t>
            </a:r>
            <a:r>
              <a:rPr lang="en-GB" sz="1200" i="1" dirty="0"/>
              <a:t>The Agile System Development Life Cycle (SDLC) </a:t>
            </a:r>
            <a:r>
              <a:rPr lang="en-GB" sz="1200" dirty="0"/>
              <a:t>[Online]</a:t>
            </a:r>
          </a:p>
          <a:p>
            <a:pPr marL="0" indent="0">
              <a:buNone/>
            </a:pPr>
            <a:r>
              <a:rPr lang="en-GB" sz="1200" dirty="0"/>
              <a:t>Available at: </a:t>
            </a:r>
            <a:r>
              <a:rPr lang="en-GB" sz="1200" u="sng" dirty="0"/>
              <a:t>http://www.ambysoft.com/essays/agileLifecycle.html</a:t>
            </a:r>
          </a:p>
          <a:p>
            <a:pPr marL="0" indent="0">
              <a:buNone/>
            </a:pPr>
            <a:r>
              <a:rPr lang="en-GB" sz="1200" dirty="0"/>
              <a:t>[Accessed 20 12 2017</a:t>
            </a:r>
            <a:r>
              <a:rPr lang="en-GB" sz="1200" dirty="0" smtClean="0"/>
              <a:t>]</a:t>
            </a:r>
          </a:p>
          <a:p>
            <a:pPr marL="0" indent="0">
              <a:buNone/>
            </a:pPr>
            <a:endParaRPr lang="en-GB" sz="1200" dirty="0"/>
          </a:p>
          <a:p>
            <a:pPr marL="0" indent="0">
              <a:buNone/>
            </a:pPr>
            <a:r>
              <a:rPr lang="en-GB" sz="1200" i="1" dirty="0"/>
              <a:t>Figure 3: </a:t>
            </a:r>
            <a:r>
              <a:rPr lang="en-GB" sz="1200" dirty="0" err="1"/>
              <a:t>CadNav</a:t>
            </a:r>
            <a:r>
              <a:rPr lang="en-GB" sz="1200" dirty="0"/>
              <a:t>, 2018. </a:t>
            </a:r>
            <a:r>
              <a:rPr lang="en-GB" sz="1200" i="1" dirty="0"/>
              <a:t>Lava Hellhound 3D Model. </a:t>
            </a:r>
            <a:r>
              <a:rPr lang="en-GB" sz="1200" dirty="0"/>
              <a:t>[Online] </a:t>
            </a:r>
            <a:br>
              <a:rPr lang="en-GB" sz="1200" dirty="0"/>
            </a:br>
            <a:r>
              <a:rPr lang="en-GB" sz="1200" dirty="0"/>
              <a:t>Available at: </a:t>
            </a:r>
            <a:r>
              <a:rPr lang="en-GB" sz="1200" u="sng" dirty="0"/>
              <a:t>http://www.cadnav.com/3d-models/model-38871.html</a:t>
            </a:r>
            <a:r>
              <a:rPr lang="en-GB" sz="1200" dirty="0"/>
              <a:t/>
            </a:r>
            <a:br>
              <a:rPr lang="en-GB" sz="1200" dirty="0"/>
            </a:br>
            <a:r>
              <a:rPr lang="en-GB" sz="1200" dirty="0"/>
              <a:t>[Accessed 30 01 2018].</a:t>
            </a:r>
          </a:p>
          <a:p>
            <a:pPr marL="0" indent="0">
              <a:buNone/>
            </a:pPr>
            <a:endParaRPr lang="en-GB" sz="1200" dirty="0"/>
          </a:p>
          <a:p>
            <a:pPr marL="0" indent="0">
              <a:buNone/>
            </a:pPr>
            <a:r>
              <a:rPr lang="en-GB" sz="1200" i="1" dirty="0"/>
              <a:t>Figure 4: </a:t>
            </a:r>
            <a:r>
              <a:rPr lang="en-GB" sz="1200" dirty="0" err="1"/>
              <a:t>CadNav</a:t>
            </a:r>
            <a:r>
              <a:rPr lang="en-GB" sz="1200" dirty="0"/>
              <a:t>, 2018. </a:t>
            </a:r>
            <a:r>
              <a:rPr lang="en-GB" sz="1200" i="1" dirty="0"/>
              <a:t>Lava Minotaur Demon 3D Model. </a:t>
            </a:r>
            <a:r>
              <a:rPr lang="en-GB" sz="1200" dirty="0"/>
              <a:t>[Online] </a:t>
            </a:r>
            <a:br>
              <a:rPr lang="en-GB" sz="1200" dirty="0"/>
            </a:br>
            <a:r>
              <a:rPr lang="en-GB" sz="1200" dirty="0"/>
              <a:t>Available at: </a:t>
            </a:r>
            <a:r>
              <a:rPr lang="en-GB" sz="1200" u="sng" dirty="0"/>
              <a:t>http://www.cadnav.com/3d-models/model-38868.html</a:t>
            </a:r>
            <a:r>
              <a:rPr lang="en-GB" sz="1200" dirty="0"/>
              <a:t/>
            </a:r>
            <a:br>
              <a:rPr lang="en-GB" sz="1200" dirty="0"/>
            </a:br>
            <a:r>
              <a:rPr lang="en-GB" sz="1200" dirty="0"/>
              <a:t>[Accessed 30 01 2018].</a:t>
            </a:r>
          </a:p>
          <a:p>
            <a:pPr marL="0" indent="0">
              <a:buNone/>
            </a:pPr>
            <a:endParaRPr lang="en-GB" sz="1200" dirty="0" smtClean="0"/>
          </a:p>
          <a:p>
            <a:pPr marL="0" indent="0">
              <a:buNone/>
            </a:pPr>
            <a:r>
              <a:rPr lang="en-GB" sz="1200" i="1" dirty="0" smtClean="0"/>
              <a:t>Figure 5: </a:t>
            </a:r>
            <a:r>
              <a:rPr lang="en-GB" sz="1200" dirty="0" smtClean="0"/>
              <a:t>Tank </a:t>
            </a:r>
            <a:r>
              <a:rPr lang="en-GB" sz="1200" dirty="0"/>
              <a:t>&amp; Healer Studio, 2018. </a:t>
            </a:r>
            <a:r>
              <a:rPr lang="en-GB" sz="1200" i="1" dirty="0"/>
              <a:t>Simple Health Bar. </a:t>
            </a:r>
            <a:r>
              <a:rPr lang="en-GB" sz="1200" dirty="0"/>
              <a:t>[Online] </a:t>
            </a:r>
            <a:br>
              <a:rPr lang="en-GB" sz="1200" dirty="0"/>
            </a:br>
            <a:r>
              <a:rPr lang="en-GB" sz="1200" dirty="0"/>
              <a:t>Available at: </a:t>
            </a:r>
            <a:r>
              <a:rPr lang="en-GB" sz="1200" u="sng" dirty="0"/>
              <a:t>https://assetstore.unity.com/packages/tools/gui/simple-health-bar-free-95420</a:t>
            </a:r>
            <a:r>
              <a:rPr lang="en-GB" sz="1200" dirty="0"/>
              <a:t/>
            </a:r>
            <a:br>
              <a:rPr lang="en-GB" sz="1200" dirty="0"/>
            </a:br>
            <a:r>
              <a:rPr lang="en-GB" sz="1200" dirty="0"/>
              <a:t>[Accessed 01 03 2018].</a:t>
            </a:r>
          </a:p>
          <a:p>
            <a:pPr marL="0" indent="0">
              <a:buNone/>
            </a:pPr>
            <a:endParaRPr lang="en-GB" sz="1200" dirty="0" smtClean="0"/>
          </a:p>
          <a:p>
            <a:pPr marL="0" indent="0">
              <a:buNone/>
            </a:pPr>
            <a:r>
              <a:rPr lang="en-GB" sz="1200" i="1" dirty="0" smtClean="0"/>
              <a:t>Figure 6</a:t>
            </a:r>
            <a:r>
              <a:rPr lang="en-GB" sz="1200" dirty="0" smtClean="0"/>
              <a:t>: Moonflower </a:t>
            </a:r>
            <a:r>
              <a:rPr lang="en-GB" sz="1200" dirty="0"/>
              <a:t>Carnivore, 2015. </a:t>
            </a:r>
            <a:r>
              <a:rPr lang="en-GB" sz="1200" i="1" dirty="0"/>
              <a:t>Lava Flowing </a:t>
            </a:r>
            <a:r>
              <a:rPr lang="en-GB" sz="1200" i="1" dirty="0" err="1"/>
              <a:t>Shader</a:t>
            </a:r>
            <a:r>
              <a:rPr lang="en-GB" sz="1200" i="1" dirty="0"/>
              <a:t>. </a:t>
            </a:r>
            <a:r>
              <a:rPr lang="en-GB" sz="1200" dirty="0"/>
              <a:t>[Online] </a:t>
            </a:r>
            <a:br>
              <a:rPr lang="en-GB" sz="1200" dirty="0"/>
            </a:br>
            <a:r>
              <a:rPr lang="en-GB" sz="1200" dirty="0"/>
              <a:t>Available at: </a:t>
            </a:r>
            <a:r>
              <a:rPr lang="en-GB" sz="1200" u="sng" dirty="0"/>
              <a:t>https://assetstore.unity.com/packages/vfx/shaders/lava-flowing-shader-33635</a:t>
            </a:r>
            <a:r>
              <a:rPr lang="en-GB" sz="1200" dirty="0"/>
              <a:t/>
            </a:r>
            <a:br>
              <a:rPr lang="en-GB" sz="1200" dirty="0"/>
            </a:br>
            <a:r>
              <a:rPr lang="en-GB" sz="1200" dirty="0"/>
              <a:t>[Accessed 14 03 2018].</a:t>
            </a:r>
          </a:p>
          <a:p>
            <a:pPr marL="0" indent="0">
              <a:buNone/>
            </a:pPr>
            <a:endParaRPr lang="en-GB" sz="1200" dirty="0" smtClean="0"/>
          </a:p>
          <a:p>
            <a:pPr marL="0" indent="0">
              <a:buNone/>
            </a:pPr>
            <a:endParaRPr lang="en-GB" sz="1200" dirty="0"/>
          </a:p>
        </p:txBody>
      </p:sp>
      <p:sp>
        <p:nvSpPr>
          <p:cNvPr id="4" name="Slide Number Placeholder 3"/>
          <p:cNvSpPr>
            <a:spLocks noGrp="1"/>
          </p:cNvSpPr>
          <p:nvPr>
            <p:ph type="sldNum" sz="quarter" idx="12"/>
          </p:nvPr>
        </p:nvSpPr>
        <p:spPr/>
        <p:txBody>
          <a:bodyPr/>
          <a:lstStyle/>
          <a:p>
            <a:fld id="{A03BB370-3094-4CF7-A759-CDFD8F534E81}" type="slidenum">
              <a:rPr lang="en-GB" smtClean="0"/>
              <a:t>35</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675938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8229600" cy="1143000"/>
          </a:xfrm>
        </p:spPr>
        <p:txBody>
          <a:bodyPr/>
          <a:lstStyle/>
          <a:p>
            <a:r>
              <a:rPr lang="en-GB" dirty="0" smtClean="0"/>
              <a:t>References </a:t>
            </a:r>
            <a:endParaRPr lang="en-GB" dirty="0"/>
          </a:p>
        </p:txBody>
      </p:sp>
      <p:sp>
        <p:nvSpPr>
          <p:cNvPr id="3" name="Content Placeholder 2"/>
          <p:cNvSpPr>
            <a:spLocks noGrp="1"/>
          </p:cNvSpPr>
          <p:nvPr>
            <p:ph idx="1"/>
          </p:nvPr>
        </p:nvSpPr>
        <p:spPr>
          <a:xfrm>
            <a:off x="467544" y="1412776"/>
            <a:ext cx="8229600" cy="5256584"/>
          </a:xfrm>
        </p:spPr>
        <p:txBody>
          <a:bodyPr>
            <a:noAutofit/>
          </a:bodyPr>
          <a:lstStyle/>
          <a:p>
            <a:pPr marL="0" indent="0">
              <a:buNone/>
            </a:pPr>
            <a:r>
              <a:rPr lang="en-GB" sz="1200" i="1" dirty="0" smtClean="0"/>
              <a:t>Figure 6</a:t>
            </a:r>
            <a:r>
              <a:rPr lang="en-GB" sz="1200" dirty="0" smtClean="0"/>
              <a:t>: </a:t>
            </a:r>
            <a:r>
              <a:rPr lang="en-GB" sz="1200" dirty="0" err="1" smtClean="0"/>
              <a:t>Ebal</a:t>
            </a:r>
            <a:r>
              <a:rPr lang="en-GB" sz="1200" dirty="0" smtClean="0"/>
              <a:t> </a:t>
            </a:r>
            <a:r>
              <a:rPr lang="en-GB" sz="1200" dirty="0"/>
              <a:t>Studios, 2017. </a:t>
            </a:r>
            <a:r>
              <a:rPr lang="en-GB" sz="1200" i="1" dirty="0"/>
              <a:t>Space Shooter Asteroids. </a:t>
            </a:r>
            <a:r>
              <a:rPr lang="en-GB" sz="1200" dirty="0"/>
              <a:t>[Online] </a:t>
            </a:r>
            <a:br>
              <a:rPr lang="en-GB" sz="1200" dirty="0"/>
            </a:br>
            <a:r>
              <a:rPr lang="en-GB" sz="1200" dirty="0"/>
              <a:t>Available at: </a:t>
            </a:r>
            <a:r>
              <a:rPr lang="en-GB" sz="1200" u="sng" dirty="0"/>
              <a:t>https://assetstore.unity.com/packages/vfx/shaders/lava-flowing-shader-33635</a:t>
            </a:r>
            <a:r>
              <a:rPr lang="en-GB" sz="1200" dirty="0"/>
              <a:t/>
            </a:r>
            <a:br>
              <a:rPr lang="en-GB" sz="1200" dirty="0"/>
            </a:br>
            <a:r>
              <a:rPr lang="en-GB" sz="1200" dirty="0"/>
              <a:t>[Accessed 20 03 2018</a:t>
            </a:r>
            <a:r>
              <a:rPr lang="en-GB" sz="1200" dirty="0" smtClean="0"/>
              <a:t>].</a:t>
            </a:r>
          </a:p>
          <a:p>
            <a:pPr marL="0" indent="0">
              <a:buNone/>
            </a:pPr>
            <a:endParaRPr lang="en-GB" sz="1200" dirty="0" smtClean="0"/>
          </a:p>
          <a:p>
            <a:pPr marL="0" indent="0">
              <a:buNone/>
            </a:pPr>
            <a:r>
              <a:rPr lang="en-GB" sz="1200" i="1" dirty="0" smtClean="0"/>
              <a:t>Figure 6</a:t>
            </a:r>
            <a:r>
              <a:rPr lang="en-GB" sz="1200" dirty="0" smtClean="0"/>
              <a:t>: Koppel</a:t>
            </a:r>
            <a:r>
              <a:rPr lang="en-GB" sz="1200" dirty="0"/>
              <a:t>, S., 2017. </a:t>
            </a:r>
            <a:r>
              <a:rPr lang="en-GB" sz="1200" i="1" dirty="0"/>
              <a:t>Boss of War | Assets. </a:t>
            </a:r>
            <a:r>
              <a:rPr lang="en-GB" sz="1200" dirty="0"/>
              <a:t>[Online] </a:t>
            </a:r>
            <a:br>
              <a:rPr lang="en-GB" sz="1200" dirty="0"/>
            </a:br>
            <a:r>
              <a:rPr lang="en-GB" sz="1200" dirty="0"/>
              <a:t>Available at: </a:t>
            </a:r>
            <a:r>
              <a:rPr lang="en-GB" sz="1200" u="sng" dirty="0"/>
              <a:t>https://assetstore.unity.com/packages/3d/environments/boss-of-war-assets-86108</a:t>
            </a:r>
            <a:r>
              <a:rPr lang="en-GB" sz="1200" dirty="0"/>
              <a:t/>
            </a:r>
            <a:br>
              <a:rPr lang="en-GB" sz="1200" dirty="0"/>
            </a:br>
            <a:r>
              <a:rPr lang="en-GB" sz="1200" dirty="0"/>
              <a:t>[Accessed 02 04 2018</a:t>
            </a:r>
            <a:r>
              <a:rPr lang="en-GB" sz="1200" dirty="0" smtClean="0"/>
              <a:t>].</a:t>
            </a:r>
          </a:p>
          <a:p>
            <a:pPr marL="0" indent="0">
              <a:buNone/>
            </a:pPr>
            <a:endParaRPr lang="en-GB" sz="1200" dirty="0"/>
          </a:p>
          <a:p>
            <a:pPr marL="0" indent="0">
              <a:buNone/>
            </a:pPr>
            <a:r>
              <a:rPr lang="en-GB" sz="1200" i="1" dirty="0" smtClean="0"/>
              <a:t>Figure 7: </a:t>
            </a:r>
            <a:r>
              <a:rPr lang="en-GB" sz="1200" dirty="0" smtClean="0"/>
              <a:t>Aquarius </a:t>
            </a:r>
            <a:r>
              <a:rPr lang="en-GB" sz="1200" dirty="0"/>
              <a:t>Max, 2014. </a:t>
            </a:r>
            <a:r>
              <a:rPr lang="en-GB" sz="1200" i="1" dirty="0"/>
              <a:t>Castle Supply </a:t>
            </a:r>
            <a:r>
              <a:rPr lang="en-GB" sz="1200" i="1" dirty="0" err="1"/>
              <a:t>Lite</a:t>
            </a:r>
            <a:r>
              <a:rPr lang="en-GB" sz="1200" i="1" dirty="0"/>
              <a:t>. </a:t>
            </a:r>
            <a:r>
              <a:rPr lang="en-GB" sz="1200" dirty="0"/>
              <a:t>[Online] </a:t>
            </a:r>
            <a:br>
              <a:rPr lang="en-GB" sz="1200" dirty="0"/>
            </a:br>
            <a:r>
              <a:rPr lang="en-GB" sz="1200" dirty="0"/>
              <a:t>Available at: </a:t>
            </a:r>
            <a:r>
              <a:rPr lang="en-GB" sz="1200" u="sng" dirty="0"/>
              <a:t>https://assetstore.unity.com/packages/3d/environments/fantasy/castle-supply-lite-23699</a:t>
            </a:r>
            <a:r>
              <a:rPr lang="en-GB" sz="1200" dirty="0"/>
              <a:t/>
            </a:r>
            <a:br>
              <a:rPr lang="en-GB" sz="1200" dirty="0"/>
            </a:br>
            <a:r>
              <a:rPr lang="en-GB" sz="1200" dirty="0"/>
              <a:t>[Accessed 20 03 2018].</a:t>
            </a:r>
          </a:p>
          <a:p>
            <a:pPr marL="0" indent="0">
              <a:buNone/>
            </a:pPr>
            <a:endParaRPr lang="en-GB" sz="1200" dirty="0" smtClean="0"/>
          </a:p>
          <a:p>
            <a:pPr marL="0" indent="0">
              <a:buNone/>
            </a:pPr>
            <a:r>
              <a:rPr lang="en-GB" sz="1200" i="1" dirty="0" smtClean="0"/>
              <a:t>Figure 7: </a:t>
            </a:r>
            <a:r>
              <a:rPr lang="en-GB" sz="1200" dirty="0" err="1"/>
              <a:t>Vladut</a:t>
            </a:r>
            <a:r>
              <a:rPr lang="en-GB" sz="1200" dirty="0"/>
              <a:t>, O., 2017. </a:t>
            </a:r>
            <a:r>
              <a:rPr lang="en-GB" sz="1200" i="1" dirty="0"/>
              <a:t>Skull Platform. </a:t>
            </a:r>
            <a:r>
              <a:rPr lang="en-GB" sz="1200" dirty="0"/>
              <a:t>[Online] </a:t>
            </a:r>
            <a:br>
              <a:rPr lang="en-GB" sz="1200" dirty="0"/>
            </a:br>
            <a:r>
              <a:rPr lang="en-GB" sz="1200" dirty="0"/>
              <a:t>Available at: </a:t>
            </a:r>
            <a:r>
              <a:rPr lang="en-GB" sz="1200" u="sng" dirty="0"/>
              <a:t>https://assetstore.unity.com/packages/3d/props/skull-platform-105664</a:t>
            </a:r>
            <a:r>
              <a:rPr lang="en-GB" sz="1200" dirty="0"/>
              <a:t/>
            </a:r>
            <a:br>
              <a:rPr lang="en-GB" sz="1200" dirty="0"/>
            </a:br>
            <a:r>
              <a:rPr lang="en-GB" sz="1200" dirty="0"/>
              <a:t>[Accessed 01 04 2018].</a:t>
            </a:r>
          </a:p>
          <a:p>
            <a:pPr marL="0" indent="0">
              <a:buNone/>
            </a:pPr>
            <a:endParaRPr lang="en-GB" sz="1200" dirty="0" smtClean="0"/>
          </a:p>
          <a:p>
            <a:pPr marL="0" indent="0">
              <a:buNone/>
            </a:pPr>
            <a:r>
              <a:rPr lang="en-GB" sz="1200" i="1" dirty="0" smtClean="0"/>
              <a:t>Figure 8</a:t>
            </a:r>
            <a:r>
              <a:rPr lang="en-GB" sz="1200" dirty="0" smtClean="0"/>
              <a:t>: Spectro57</a:t>
            </a:r>
            <a:r>
              <a:rPr lang="en-GB" sz="1200" dirty="0"/>
              <a:t>, 2015. </a:t>
            </a:r>
            <a:r>
              <a:rPr lang="en-GB" sz="1200" i="1" dirty="0"/>
              <a:t>Gods of smite. </a:t>
            </a:r>
            <a:r>
              <a:rPr lang="en-GB" sz="1200" dirty="0"/>
              <a:t>[Online] </a:t>
            </a:r>
            <a:br>
              <a:rPr lang="en-GB" sz="1200" dirty="0"/>
            </a:br>
            <a:r>
              <a:rPr lang="en-GB" sz="1200" dirty="0"/>
              <a:t>Available at: </a:t>
            </a:r>
            <a:r>
              <a:rPr lang="en-GB" sz="1200" u="sng" dirty="0"/>
              <a:t>https://www.thingiverse.com/thing:926531</a:t>
            </a:r>
            <a:r>
              <a:rPr lang="en-GB" sz="1200" dirty="0"/>
              <a:t/>
            </a:r>
            <a:br>
              <a:rPr lang="en-GB" sz="1200" dirty="0"/>
            </a:br>
            <a:r>
              <a:rPr lang="en-GB" sz="1200" dirty="0"/>
              <a:t>[Accessed 01 02 2018].</a:t>
            </a:r>
          </a:p>
          <a:p>
            <a:pPr marL="0" indent="0">
              <a:buNone/>
            </a:pPr>
            <a:endParaRPr lang="en-GB" sz="1200" dirty="0" smtClean="0"/>
          </a:p>
          <a:p>
            <a:pPr marL="0" indent="0">
              <a:buNone/>
            </a:pPr>
            <a:r>
              <a:rPr lang="en-GB" sz="1200" i="1" dirty="0" smtClean="0"/>
              <a:t>Figure 9</a:t>
            </a:r>
            <a:r>
              <a:rPr lang="en-GB" sz="1200" dirty="0" smtClean="0"/>
              <a:t>: Autodesk</a:t>
            </a:r>
            <a:r>
              <a:rPr lang="en-GB" sz="1200" dirty="0"/>
              <a:t>, 2018. </a:t>
            </a:r>
            <a:r>
              <a:rPr lang="en-GB" sz="1200" i="1" dirty="0"/>
              <a:t>3DS Max. </a:t>
            </a:r>
            <a:r>
              <a:rPr lang="en-GB" sz="1200" dirty="0"/>
              <a:t>[Online] </a:t>
            </a:r>
            <a:br>
              <a:rPr lang="en-GB" sz="1200" dirty="0"/>
            </a:br>
            <a:r>
              <a:rPr lang="en-GB" sz="1200" dirty="0"/>
              <a:t>Available at: </a:t>
            </a:r>
            <a:r>
              <a:rPr lang="en-GB" sz="1200" u="sng" dirty="0"/>
              <a:t>https://www.autodesk.co.uk/products/3ds-max/overview?mktvar002=716535&amp;mkwid=sBUZXOmjF|pcrid|212217280485|pkw|3ds%20max|pmt|e|pdv|c|slid||pgrid|46458173452|ptaid|kwd-13133432|&amp;intent=&amp;utm_medium=cpc&amp;utm_source=google&amp;utm_campaign=GGL_3dsMax_UK_BR_SEM&amp;utm_t</a:t>
            </a:r>
            <a:r>
              <a:rPr lang="en-GB" sz="1200" dirty="0"/>
              <a:t/>
            </a:r>
            <a:br>
              <a:rPr lang="en-GB" sz="1200" dirty="0"/>
            </a:br>
            <a:r>
              <a:rPr lang="en-GB" sz="1200" dirty="0"/>
              <a:t>[Accessed 05 05 2018].</a:t>
            </a:r>
          </a:p>
          <a:p>
            <a:pPr marL="0" indent="0">
              <a:buNone/>
            </a:pPr>
            <a:endParaRPr lang="en-GB" sz="1200" dirty="0"/>
          </a:p>
          <a:p>
            <a:pPr marL="0" indent="0">
              <a:buNone/>
            </a:pPr>
            <a:endParaRPr lang="en-GB" sz="1200" dirty="0" smtClean="0"/>
          </a:p>
          <a:p>
            <a:pPr marL="0" indent="0">
              <a:buNone/>
            </a:pPr>
            <a:endParaRPr lang="en-GB" sz="1200" dirty="0"/>
          </a:p>
        </p:txBody>
      </p:sp>
      <p:sp>
        <p:nvSpPr>
          <p:cNvPr id="4" name="Slide Number Placeholder 3"/>
          <p:cNvSpPr>
            <a:spLocks noGrp="1"/>
          </p:cNvSpPr>
          <p:nvPr>
            <p:ph type="sldNum" sz="quarter" idx="12"/>
          </p:nvPr>
        </p:nvSpPr>
        <p:spPr/>
        <p:txBody>
          <a:bodyPr/>
          <a:lstStyle/>
          <a:p>
            <a:fld id="{A03BB370-3094-4CF7-A759-CDFD8F534E81}" type="slidenum">
              <a:rPr lang="en-GB" smtClean="0"/>
              <a:t>36</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40065891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8229600" cy="1143000"/>
          </a:xfrm>
        </p:spPr>
        <p:txBody>
          <a:bodyPr/>
          <a:lstStyle/>
          <a:p>
            <a:r>
              <a:rPr lang="en-GB" dirty="0" smtClean="0"/>
              <a:t>References </a:t>
            </a:r>
            <a:endParaRPr lang="en-GB" dirty="0"/>
          </a:p>
        </p:txBody>
      </p:sp>
      <p:sp>
        <p:nvSpPr>
          <p:cNvPr id="3" name="Content Placeholder 2"/>
          <p:cNvSpPr>
            <a:spLocks noGrp="1"/>
          </p:cNvSpPr>
          <p:nvPr>
            <p:ph idx="1"/>
          </p:nvPr>
        </p:nvSpPr>
        <p:spPr>
          <a:xfrm>
            <a:off x="467544" y="1412776"/>
            <a:ext cx="8229600" cy="5256584"/>
          </a:xfrm>
        </p:spPr>
        <p:txBody>
          <a:bodyPr>
            <a:noAutofit/>
          </a:bodyPr>
          <a:lstStyle/>
          <a:p>
            <a:pPr marL="0" indent="0">
              <a:buNone/>
            </a:pPr>
            <a:r>
              <a:rPr lang="en-GB" sz="1200" dirty="0" smtClean="0"/>
              <a:t>Adobe </a:t>
            </a:r>
            <a:r>
              <a:rPr lang="en-GB" sz="1200" dirty="0"/>
              <a:t>Systems Incorporated, 2018. </a:t>
            </a:r>
            <a:r>
              <a:rPr lang="en-GB" sz="1200" i="1" dirty="0" err="1"/>
              <a:t>Mixamo</a:t>
            </a:r>
            <a:r>
              <a:rPr lang="en-GB" sz="1200" i="1" dirty="0"/>
              <a:t>. </a:t>
            </a:r>
            <a:r>
              <a:rPr lang="en-GB" sz="1200" dirty="0"/>
              <a:t>[Online] </a:t>
            </a:r>
            <a:br>
              <a:rPr lang="en-GB" sz="1200" dirty="0"/>
            </a:br>
            <a:r>
              <a:rPr lang="en-GB" sz="1200" dirty="0"/>
              <a:t>Available at: </a:t>
            </a:r>
            <a:r>
              <a:rPr lang="en-GB" sz="1200" u="sng" dirty="0"/>
              <a:t>https://www.mixamo.com/#/</a:t>
            </a:r>
            <a:r>
              <a:rPr lang="en-GB" sz="1200" dirty="0"/>
              <a:t/>
            </a:r>
            <a:br>
              <a:rPr lang="en-GB" sz="1200" dirty="0"/>
            </a:br>
            <a:r>
              <a:rPr lang="en-GB" sz="1200" dirty="0"/>
              <a:t>[Accessed 07 05 2018].</a:t>
            </a:r>
          </a:p>
          <a:p>
            <a:pPr marL="0" indent="0">
              <a:buNone/>
            </a:pPr>
            <a:endParaRPr lang="en-GB" sz="1200" dirty="0" smtClean="0"/>
          </a:p>
          <a:p>
            <a:pPr marL="0" indent="0">
              <a:buNone/>
            </a:pPr>
            <a:r>
              <a:rPr lang="en-GB" sz="1200" dirty="0"/>
              <a:t>Board To Bits Games, 2017. </a:t>
            </a:r>
            <a:r>
              <a:rPr lang="en-GB" sz="1200" i="1" dirty="0"/>
              <a:t>Better Jumping in Unity With Four Lines of Code. </a:t>
            </a:r>
            <a:r>
              <a:rPr lang="en-GB" sz="1200" dirty="0"/>
              <a:t>[Online] </a:t>
            </a:r>
            <a:br>
              <a:rPr lang="en-GB" sz="1200" dirty="0"/>
            </a:br>
            <a:r>
              <a:rPr lang="en-GB" sz="1200" dirty="0"/>
              <a:t>Available at: </a:t>
            </a:r>
            <a:r>
              <a:rPr lang="en-GB" sz="1200" u="sng" dirty="0"/>
              <a:t>https://www.youtube.com/watch?v=7KiK0Aqtmzc</a:t>
            </a:r>
            <a:r>
              <a:rPr lang="en-GB" sz="1200" dirty="0"/>
              <a:t/>
            </a:r>
            <a:br>
              <a:rPr lang="en-GB" sz="1200" dirty="0"/>
            </a:br>
            <a:r>
              <a:rPr lang="en-GB" sz="1200" dirty="0"/>
              <a:t>[Accessed 18 01 2018].</a:t>
            </a:r>
          </a:p>
          <a:p>
            <a:pPr marL="0" indent="0">
              <a:buNone/>
            </a:pPr>
            <a:endParaRPr lang="en-GB" sz="1200" dirty="0" smtClean="0"/>
          </a:p>
          <a:p>
            <a:pPr marL="0" indent="0">
              <a:buNone/>
            </a:pPr>
            <a:r>
              <a:rPr lang="en-GB" sz="1200" dirty="0" err="1"/>
              <a:t>Brackeys</a:t>
            </a:r>
            <a:r>
              <a:rPr lang="en-GB" sz="1200" dirty="0"/>
              <a:t>, 2017. </a:t>
            </a:r>
            <a:r>
              <a:rPr lang="en-GB" sz="1200" i="1" dirty="0"/>
              <a:t>How to make Slow Motion in Unity - Bullet Time Tutorial. </a:t>
            </a:r>
            <a:r>
              <a:rPr lang="en-GB" sz="1200" dirty="0"/>
              <a:t>[Online] </a:t>
            </a:r>
            <a:br>
              <a:rPr lang="en-GB" sz="1200" dirty="0"/>
            </a:br>
            <a:r>
              <a:rPr lang="en-GB" sz="1200" dirty="0"/>
              <a:t>Available at: </a:t>
            </a:r>
            <a:r>
              <a:rPr lang="en-GB" sz="1200" u="sng" dirty="0"/>
              <a:t>https://www.youtube.com/watch?v=0VGosgaoTsw</a:t>
            </a:r>
            <a:r>
              <a:rPr lang="en-GB" sz="1200" dirty="0"/>
              <a:t/>
            </a:r>
            <a:br>
              <a:rPr lang="en-GB" sz="1200" dirty="0"/>
            </a:br>
            <a:r>
              <a:rPr lang="en-GB" sz="1200" dirty="0"/>
              <a:t>[Accessed 10 07 2017].</a:t>
            </a:r>
          </a:p>
          <a:p>
            <a:pPr marL="0" indent="0">
              <a:buNone/>
            </a:pPr>
            <a:endParaRPr lang="en-GB" sz="1200" dirty="0"/>
          </a:p>
          <a:p>
            <a:pPr marL="0" indent="0">
              <a:buNone/>
            </a:pPr>
            <a:r>
              <a:rPr lang="en-GB" sz="1200" dirty="0" err="1"/>
              <a:t>Brackeys</a:t>
            </a:r>
            <a:r>
              <a:rPr lang="en-GB" sz="1200" dirty="0"/>
              <a:t>, 2017. </a:t>
            </a:r>
            <a:r>
              <a:rPr lang="en-GB" sz="1200" i="1" dirty="0"/>
              <a:t>Rewind Time in Unity. </a:t>
            </a:r>
            <a:r>
              <a:rPr lang="en-GB" sz="1200" dirty="0"/>
              <a:t>[Online] </a:t>
            </a:r>
            <a:br>
              <a:rPr lang="en-GB" sz="1200" dirty="0"/>
            </a:br>
            <a:r>
              <a:rPr lang="en-GB" sz="1200" dirty="0"/>
              <a:t>Available at: </a:t>
            </a:r>
            <a:r>
              <a:rPr lang="en-GB" sz="1200" u="sng" dirty="0"/>
              <a:t>https://www.youtube.com/watch?v=eqlHpPzS22U</a:t>
            </a:r>
            <a:r>
              <a:rPr lang="en-GB" sz="1200" dirty="0"/>
              <a:t/>
            </a:r>
            <a:br>
              <a:rPr lang="en-GB" sz="1200" dirty="0"/>
            </a:br>
            <a:r>
              <a:rPr lang="en-GB" sz="1200" dirty="0"/>
              <a:t>[Accessed 10 07 2017].</a:t>
            </a:r>
          </a:p>
          <a:p>
            <a:pPr marL="0" indent="0">
              <a:buNone/>
            </a:pPr>
            <a:endParaRPr lang="en-GB" sz="1200" dirty="0" smtClean="0"/>
          </a:p>
          <a:p>
            <a:pPr marL="0" indent="0">
              <a:buNone/>
            </a:pPr>
            <a:r>
              <a:rPr lang="en-GB" sz="1200" dirty="0" err="1"/>
              <a:t>chaosmaker</a:t>
            </a:r>
            <a:r>
              <a:rPr lang="en-GB" sz="1200" dirty="0"/>
              <a:t>, 2013. Disable renderer of a child. [Online] </a:t>
            </a:r>
          </a:p>
          <a:p>
            <a:pPr marL="0" indent="0">
              <a:buNone/>
            </a:pPr>
            <a:r>
              <a:rPr lang="en-GB" sz="1200" dirty="0"/>
              <a:t>Available at: https://answers.unity.com/questions/571068/disable-renderer-of-a-child.html</a:t>
            </a:r>
          </a:p>
          <a:p>
            <a:pPr marL="0" indent="0">
              <a:buNone/>
            </a:pPr>
            <a:r>
              <a:rPr lang="en-GB" sz="1200" dirty="0"/>
              <a:t>[Accessed 19 03 2018].</a:t>
            </a:r>
          </a:p>
          <a:p>
            <a:pPr marL="0" indent="0">
              <a:buNone/>
            </a:pPr>
            <a:endParaRPr lang="en-GB" sz="1200" dirty="0"/>
          </a:p>
          <a:p>
            <a:pPr marL="0" indent="0">
              <a:buNone/>
            </a:pPr>
            <a:r>
              <a:rPr lang="en-GB" sz="1200" dirty="0"/>
              <a:t>Cogswell, J., 2010. </a:t>
            </a:r>
            <a:r>
              <a:rPr lang="en-GB" sz="1200" i="1" dirty="0"/>
              <a:t>REVIEW: </a:t>
            </a:r>
            <a:r>
              <a:rPr lang="en-GB" sz="1200" i="1" dirty="0" err="1"/>
              <a:t>MonoDevelop</a:t>
            </a:r>
            <a:r>
              <a:rPr lang="en-GB" sz="1200" i="1" dirty="0"/>
              <a:t> 2.2 Looks Good on Windows. </a:t>
            </a:r>
            <a:r>
              <a:rPr lang="en-GB" sz="1200" dirty="0"/>
              <a:t>[Online] </a:t>
            </a:r>
            <a:br>
              <a:rPr lang="en-GB" sz="1200" dirty="0"/>
            </a:br>
            <a:r>
              <a:rPr lang="en-GB" sz="1200" dirty="0"/>
              <a:t>Available at: </a:t>
            </a:r>
            <a:r>
              <a:rPr lang="en-GB" sz="1200" u="sng" dirty="0"/>
              <a:t>http://www.eweek.com/development/review-monodevelop-2.2-looks-good-on-windows</a:t>
            </a:r>
            <a:r>
              <a:rPr lang="en-GB" sz="1200" dirty="0"/>
              <a:t/>
            </a:r>
            <a:br>
              <a:rPr lang="en-GB" sz="1200" dirty="0"/>
            </a:br>
            <a:r>
              <a:rPr lang="en-GB" sz="1200" dirty="0"/>
              <a:t>[Accessed 25 10 2017</a:t>
            </a:r>
            <a:r>
              <a:rPr lang="en-GB" sz="1200" dirty="0" smtClean="0"/>
              <a:t>].</a:t>
            </a:r>
          </a:p>
          <a:p>
            <a:pPr marL="0" indent="0">
              <a:buNone/>
            </a:pPr>
            <a:endParaRPr lang="en-GB" sz="1200" dirty="0" smtClean="0"/>
          </a:p>
          <a:p>
            <a:pPr marL="0" indent="0">
              <a:buNone/>
            </a:pPr>
            <a:endParaRPr lang="en-GB" sz="1200" dirty="0" smtClean="0"/>
          </a:p>
          <a:p>
            <a:pPr marL="0" indent="0">
              <a:buNone/>
            </a:pPr>
            <a:endParaRPr lang="en-GB" sz="1200" dirty="0"/>
          </a:p>
          <a:p>
            <a:pPr marL="0" indent="0">
              <a:buNone/>
            </a:pPr>
            <a:endParaRPr lang="en-GB" sz="1200" dirty="0"/>
          </a:p>
        </p:txBody>
      </p:sp>
      <p:sp>
        <p:nvSpPr>
          <p:cNvPr id="4" name="Slide Number Placeholder 3"/>
          <p:cNvSpPr>
            <a:spLocks noGrp="1"/>
          </p:cNvSpPr>
          <p:nvPr>
            <p:ph type="sldNum" sz="quarter" idx="12"/>
          </p:nvPr>
        </p:nvSpPr>
        <p:spPr/>
        <p:txBody>
          <a:bodyPr/>
          <a:lstStyle/>
          <a:p>
            <a:fld id="{A03BB370-3094-4CF7-A759-CDFD8F534E81}" type="slidenum">
              <a:rPr lang="en-GB" smtClean="0"/>
              <a:t>37</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3382780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8229600" cy="1143000"/>
          </a:xfrm>
        </p:spPr>
        <p:txBody>
          <a:bodyPr/>
          <a:lstStyle/>
          <a:p>
            <a:r>
              <a:rPr lang="en-GB" dirty="0" smtClean="0"/>
              <a:t>References </a:t>
            </a:r>
            <a:endParaRPr lang="en-GB" dirty="0"/>
          </a:p>
        </p:txBody>
      </p:sp>
      <p:sp>
        <p:nvSpPr>
          <p:cNvPr id="3" name="Content Placeholder 2"/>
          <p:cNvSpPr>
            <a:spLocks noGrp="1"/>
          </p:cNvSpPr>
          <p:nvPr>
            <p:ph idx="1"/>
          </p:nvPr>
        </p:nvSpPr>
        <p:spPr>
          <a:xfrm>
            <a:off x="467544" y="1412776"/>
            <a:ext cx="8229600" cy="5256584"/>
          </a:xfrm>
        </p:spPr>
        <p:txBody>
          <a:bodyPr>
            <a:noAutofit/>
          </a:bodyPr>
          <a:lstStyle/>
          <a:p>
            <a:pPr marL="0" indent="0">
              <a:buNone/>
            </a:pPr>
            <a:r>
              <a:rPr lang="en-GB" sz="1200" dirty="0"/>
              <a:t>Curse </a:t>
            </a:r>
            <a:r>
              <a:rPr lang="en-GB" sz="1200" dirty="0" err="1"/>
              <a:t>Inc</a:t>
            </a:r>
            <a:r>
              <a:rPr lang="en-GB" sz="1200" dirty="0"/>
              <a:t>, 2017. </a:t>
            </a:r>
            <a:r>
              <a:rPr lang="en-GB" sz="1200" i="1" dirty="0"/>
              <a:t>Training. </a:t>
            </a:r>
            <a:r>
              <a:rPr lang="en-GB" sz="1200" dirty="0"/>
              <a:t>[Online] </a:t>
            </a:r>
            <a:br>
              <a:rPr lang="en-GB" sz="1200" dirty="0"/>
            </a:br>
            <a:r>
              <a:rPr lang="en-GB" sz="1200" dirty="0"/>
              <a:t>Available at: </a:t>
            </a:r>
            <a:r>
              <a:rPr lang="en-GB" sz="1200" u="sng" dirty="0"/>
              <a:t>https://smite.gamepedia.com/Training</a:t>
            </a:r>
            <a:r>
              <a:rPr lang="en-GB" sz="1200" dirty="0"/>
              <a:t/>
            </a:r>
            <a:br>
              <a:rPr lang="en-GB" sz="1200" dirty="0"/>
            </a:br>
            <a:r>
              <a:rPr lang="en-GB" sz="1200" dirty="0"/>
              <a:t>[Accessed 21 12 2017].</a:t>
            </a:r>
          </a:p>
          <a:p>
            <a:pPr marL="0" indent="0">
              <a:buNone/>
            </a:pPr>
            <a:endParaRPr lang="en-GB" sz="1200" dirty="0" smtClean="0"/>
          </a:p>
          <a:p>
            <a:pPr marL="0" indent="0">
              <a:buNone/>
            </a:pPr>
            <a:r>
              <a:rPr lang="en-GB" sz="1200" dirty="0"/>
              <a:t>Evans-</a:t>
            </a:r>
            <a:r>
              <a:rPr lang="en-GB" sz="1200" dirty="0" err="1"/>
              <a:t>Thirlwell</a:t>
            </a:r>
            <a:r>
              <a:rPr lang="en-GB" sz="1200" dirty="0"/>
              <a:t>, E., 2017. </a:t>
            </a:r>
            <a:r>
              <a:rPr lang="en-GB" sz="1200" i="1" dirty="0"/>
              <a:t>How video games win back time. </a:t>
            </a:r>
            <a:r>
              <a:rPr lang="en-GB" sz="1200" dirty="0"/>
              <a:t>[Online] </a:t>
            </a:r>
            <a:br>
              <a:rPr lang="en-GB" sz="1200" dirty="0"/>
            </a:br>
            <a:r>
              <a:rPr lang="en-GB" sz="1200" dirty="0"/>
              <a:t>Available at: </a:t>
            </a:r>
            <a:r>
              <a:rPr lang="en-GB" sz="1200" u="sng" dirty="0"/>
              <a:t>http://www.eurogamer.net/articles/2017-08-26-on-games-as-time-travel-machines</a:t>
            </a:r>
            <a:r>
              <a:rPr lang="en-GB" sz="1200" dirty="0"/>
              <a:t/>
            </a:r>
            <a:br>
              <a:rPr lang="en-GB" sz="1200" dirty="0"/>
            </a:br>
            <a:r>
              <a:rPr lang="en-GB" sz="1200" dirty="0"/>
              <a:t>[Accessed 24 10 2017].</a:t>
            </a:r>
          </a:p>
          <a:p>
            <a:pPr marL="0" indent="0">
              <a:buNone/>
            </a:pPr>
            <a:endParaRPr lang="en-GB" sz="1200" dirty="0" smtClean="0"/>
          </a:p>
          <a:p>
            <a:pPr marL="0" indent="0">
              <a:buNone/>
            </a:pPr>
            <a:r>
              <a:rPr lang="en-GB" sz="1200" dirty="0" err="1"/>
              <a:t>Filmstorm</a:t>
            </a:r>
            <a:r>
              <a:rPr lang="en-GB" sz="1200" dirty="0"/>
              <a:t>, 2017. </a:t>
            </a:r>
            <a:r>
              <a:rPr lang="en-GB" sz="1200" i="1" dirty="0"/>
              <a:t>How to Build a Unity Game to Xbox One. </a:t>
            </a:r>
            <a:r>
              <a:rPr lang="en-GB" sz="1200" dirty="0"/>
              <a:t>[Online] </a:t>
            </a:r>
            <a:br>
              <a:rPr lang="en-GB" sz="1200" dirty="0"/>
            </a:br>
            <a:r>
              <a:rPr lang="en-GB" sz="1200" dirty="0"/>
              <a:t>Available at: </a:t>
            </a:r>
            <a:r>
              <a:rPr lang="en-GB" sz="1200" u="sng" dirty="0"/>
              <a:t>https://www.youtube.com/watch?v=uibEl3SmI1k</a:t>
            </a:r>
            <a:r>
              <a:rPr lang="en-GB" sz="1200" dirty="0"/>
              <a:t/>
            </a:r>
            <a:br>
              <a:rPr lang="en-GB" sz="1200" dirty="0"/>
            </a:br>
            <a:r>
              <a:rPr lang="en-GB" sz="1200" dirty="0"/>
              <a:t>[Accessed 05 05 2018].</a:t>
            </a:r>
          </a:p>
          <a:p>
            <a:pPr marL="0" indent="0">
              <a:buNone/>
            </a:pPr>
            <a:endParaRPr lang="en-GB" sz="1200" dirty="0" smtClean="0"/>
          </a:p>
          <a:p>
            <a:pPr marL="0" indent="0">
              <a:buNone/>
            </a:pPr>
            <a:r>
              <a:rPr lang="en-GB" sz="1200" dirty="0" err="1"/>
              <a:t>Gamepedia</a:t>
            </a:r>
            <a:r>
              <a:rPr lang="en-GB" sz="1200" dirty="0"/>
              <a:t>, 2018. </a:t>
            </a:r>
            <a:r>
              <a:rPr lang="en-GB" sz="1200" i="1" dirty="0"/>
              <a:t>Chronos</a:t>
            </a:r>
            <a:r>
              <a:rPr lang="en-GB" sz="1200" dirty="0"/>
              <a:t> [Online]</a:t>
            </a:r>
          </a:p>
          <a:p>
            <a:pPr marL="0" indent="0">
              <a:buNone/>
            </a:pPr>
            <a:r>
              <a:rPr lang="en-GB" sz="1200" dirty="0"/>
              <a:t>Available at: </a:t>
            </a:r>
            <a:r>
              <a:rPr lang="en-GB" sz="1200" u="sng" dirty="0"/>
              <a:t>https://smite.gamepedia.com/Chronos</a:t>
            </a:r>
          </a:p>
          <a:p>
            <a:pPr marL="0" indent="0">
              <a:buNone/>
            </a:pPr>
            <a:r>
              <a:rPr lang="en-GB" sz="1200" dirty="0"/>
              <a:t>[Accessed 17 05 2018]</a:t>
            </a:r>
          </a:p>
          <a:p>
            <a:pPr marL="0" indent="0">
              <a:buNone/>
            </a:pPr>
            <a:endParaRPr lang="en-GB" sz="1200" dirty="0" smtClean="0"/>
          </a:p>
          <a:p>
            <a:pPr marL="0" indent="0">
              <a:buNone/>
            </a:pPr>
            <a:r>
              <a:rPr lang="en-GB" sz="1200" dirty="0"/>
              <a:t>Getyour411, 2013. </a:t>
            </a:r>
            <a:r>
              <a:rPr lang="en-GB" sz="1200" i="1" dirty="0"/>
              <a:t>Simple </a:t>
            </a:r>
            <a:r>
              <a:rPr lang="en-GB" sz="1200" i="1" dirty="0" err="1"/>
              <a:t>raycast</a:t>
            </a:r>
            <a:r>
              <a:rPr lang="en-GB" sz="1200" i="1" dirty="0"/>
              <a:t> telling distance from ground. </a:t>
            </a:r>
            <a:r>
              <a:rPr lang="en-GB" sz="1200" dirty="0"/>
              <a:t>[Online] </a:t>
            </a:r>
            <a:br>
              <a:rPr lang="en-GB" sz="1200" dirty="0"/>
            </a:br>
            <a:r>
              <a:rPr lang="en-GB" sz="1200" dirty="0"/>
              <a:t>Available at: </a:t>
            </a:r>
            <a:r>
              <a:rPr lang="en-GB" sz="1200" u="sng" dirty="0"/>
              <a:t>https://answers.unity.com/questions/531544/simple-raycast-telling-distance-from-ground.html</a:t>
            </a:r>
            <a:r>
              <a:rPr lang="en-GB" sz="1200" dirty="0"/>
              <a:t/>
            </a:r>
            <a:br>
              <a:rPr lang="en-GB" sz="1200" dirty="0"/>
            </a:br>
            <a:r>
              <a:rPr lang="en-GB" sz="1200" dirty="0"/>
              <a:t>[Accessed 10 04 2018].</a:t>
            </a:r>
          </a:p>
          <a:p>
            <a:pPr marL="0" indent="0">
              <a:buNone/>
            </a:pPr>
            <a:endParaRPr lang="en-GB" sz="1200" dirty="0" smtClean="0"/>
          </a:p>
          <a:p>
            <a:pPr marL="0" indent="0">
              <a:buNone/>
            </a:pPr>
            <a:r>
              <a:rPr lang="en-GB" sz="1200" dirty="0" err="1"/>
              <a:t>gov</a:t>
            </a:r>
            <a:r>
              <a:rPr lang="en-GB" sz="1200" dirty="0"/>
              <a:t>, 2017. </a:t>
            </a:r>
            <a:r>
              <a:rPr lang="en-GB" sz="1200" i="1" dirty="0"/>
              <a:t>How copyright protects your work. </a:t>
            </a:r>
            <a:r>
              <a:rPr lang="en-GB" sz="1200" dirty="0"/>
              <a:t>[Online] </a:t>
            </a:r>
            <a:br>
              <a:rPr lang="en-GB" sz="1200" dirty="0"/>
            </a:br>
            <a:r>
              <a:rPr lang="en-GB" sz="1200" dirty="0"/>
              <a:t>Available at: </a:t>
            </a:r>
            <a:r>
              <a:rPr lang="en-GB" sz="1200" u="sng" dirty="0"/>
              <a:t>https://www.gov.uk/copyright</a:t>
            </a:r>
            <a:r>
              <a:rPr lang="en-GB" sz="1200" dirty="0"/>
              <a:t/>
            </a:r>
            <a:br>
              <a:rPr lang="en-GB" sz="1200" dirty="0"/>
            </a:br>
            <a:r>
              <a:rPr lang="en-GB" sz="1200" dirty="0"/>
              <a:t>[Accessed 05 05 2018].</a:t>
            </a:r>
          </a:p>
          <a:p>
            <a:pPr marL="0" indent="0">
              <a:buNone/>
            </a:pPr>
            <a:endParaRPr lang="en-GB" sz="1200" dirty="0" smtClean="0"/>
          </a:p>
          <a:p>
            <a:pPr marL="0" indent="0">
              <a:buNone/>
            </a:pPr>
            <a:endParaRPr lang="en-GB" sz="1200" dirty="0"/>
          </a:p>
          <a:p>
            <a:pPr marL="0" indent="0">
              <a:buNone/>
            </a:pPr>
            <a:endParaRPr lang="en-GB" sz="1200" dirty="0"/>
          </a:p>
        </p:txBody>
      </p:sp>
      <p:sp>
        <p:nvSpPr>
          <p:cNvPr id="4" name="Slide Number Placeholder 3"/>
          <p:cNvSpPr>
            <a:spLocks noGrp="1"/>
          </p:cNvSpPr>
          <p:nvPr>
            <p:ph type="sldNum" sz="quarter" idx="12"/>
          </p:nvPr>
        </p:nvSpPr>
        <p:spPr/>
        <p:txBody>
          <a:bodyPr/>
          <a:lstStyle/>
          <a:p>
            <a:fld id="{A03BB370-3094-4CF7-A759-CDFD8F534E81}" type="slidenum">
              <a:rPr lang="en-GB" smtClean="0"/>
              <a:t>38</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8259181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8229600" cy="1143000"/>
          </a:xfrm>
        </p:spPr>
        <p:txBody>
          <a:bodyPr/>
          <a:lstStyle/>
          <a:p>
            <a:r>
              <a:rPr lang="en-GB" dirty="0" smtClean="0"/>
              <a:t>References </a:t>
            </a:r>
            <a:endParaRPr lang="en-GB" dirty="0"/>
          </a:p>
        </p:txBody>
      </p:sp>
      <p:sp>
        <p:nvSpPr>
          <p:cNvPr id="3" name="Content Placeholder 2"/>
          <p:cNvSpPr>
            <a:spLocks noGrp="1"/>
          </p:cNvSpPr>
          <p:nvPr>
            <p:ph idx="1"/>
          </p:nvPr>
        </p:nvSpPr>
        <p:spPr>
          <a:xfrm>
            <a:off x="467544" y="1412776"/>
            <a:ext cx="8229600" cy="5256584"/>
          </a:xfrm>
        </p:spPr>
        <p:txBody>
          <a:bodyPr>
            <a:noAutofit/>
          </a:bodyPr>
          <a:lstStyle/>
          <a:p>
            <a:pPr marL="0" indent="0">
              <a:buNone/>
            </a:pPr>
            <a:r>
              <a:rPr lang="en-GB" sz="1200" dirty="0"/>
              <a:t>IGN, 2014. </a:t>
            </a:r>
            <a:r>
              <a:rPr lang="en-GB" sz="1200" i="1" dirty="0"/>
              <a:t>Smite Starter Guide. </a:t>
            </a:r>
            <a:r>
              <a:rPr lang="en-GB" sz="1200" dirty="0"/>
              <a:t>[Online] </a:t>
            </a:r>
            <a:br>
              <a:rPr lang="en-GB" sz="1200" dirty="0"/>
            </a:br>
            <a:r>
              <a:rPr lang="en-GB" sz="1200" dirty="0"/>
              <a:t>Available at: </a:t>
            </a:r>
            <a:r>
              <a:rPr lang="en-GB" sz="1200" u="sng" dirty="0"/>
              <a:t>http://uk.ign.com/wikis/smite/Starter_Guide</a:t>
            </a:r>
            <a:r>
              <a:rPr lang="en-GB" sz="1200" dirty="0"/>
              <a:t/>
            </a:r>
            <a:br>
              <a:rPr lang="en-GB" sz="1200" dirty="0"/>
            </a:br>
            <a:r>
              <a:rPr lang="en-GB" sz="1200" dirty="0"/>
              <a:t>[Accessed 06 05 2018].</a:t>
            </a:r>
          </a:p>
          <a:p>
            <a:pPr marL="0" indent="0">
              <a:buNone/>
            </a:pPr>
            <a:endParaRPr lang="en-GB" sz="1200" dirty="0" smtClean="0"/>
          </a:p>
          <a:p>
            <a:pPr marL="0" indent="0">
              <a:buNone/>
            </a:pPr>
            <a:r>
              <a:rPr lang="en-GB" sz="1200" dirty="0"/>
              <a:t>Jackson, L. B., 2014. </a:t>
            </a:r>
            <a:r>
              <a:rPr lang="en-GB" sz="1200" i="1" dirty="0"/>
              <a:t>Smite Review. </a:t>
            </a:r>
            <a:r>
              <a:rPr lang="en-GB" sz="1200" dirty="0"/>
              <a:t>[Online] </a:t>
            </a:r>
            <a:br>
              <a:rPr lang="en-GB" sz="1200" dirty="0"/>
            </a:br>
            <a:r>
              <a:rPr lang="en-GB" sz="1200" dirty="0"/>
              <a:t>Available at: </a:t>
            </a:r>
            <a:r>
              <a:rPr lang="en-GB" sz="1200" u="sng" dirty="0"/>
              <a:t>http://uk.ign.com/articles/2014/04/01/smite-review</a:t>
            </a:r>
            <a:r>
              <a:rPr lang="en-GB" sz="1200" dirty="0"/>
              <a:t/>
            </a:r>
            <a:br>
              <a:rPr lang="en-GB" sz="1200" dirty="0"/>
            </a:br>
            <a:r>
              <a:rPr lang="en-GB" sz="1200" dirty="0"/>
              <a:t>[Accessed 16 07 2017].</a:t>
            </a:r>
          </a:p>
          <a:p>
            <a:pPr marL="0" indent="0">
              <a:buNone/>
            </a:pPr>
            <a:endParaRPr lang="en-GB" sz="1200" dirty="0"/>
          </a:p>
          <a:p>
            <a:pPr marL="0" indent="0">
              <a:buNone/>
            </a:pPr>
            <a:r>
              <a:rPr lang="en-GB" sz="1200" dirty="0" err="1"/>
              <a:t>Lacey</a:t>
            </a:r>
            <a:r>
              <a:rPr lang="en-GB" sz="1200" dirty="0"/>
              <a:t>, M., 2016. </a:t>
            </a:r>
            <a:r>
              <a:rPr lang="en-GB" sz="1200" i="1" dirty="0"/>
              <a:t>The Scrum Field Guide. </a:t>
            </a:r>
            <a:r>
              <a:rPr lang="en-GB" sz="1200" dirty="0"/>
              <a:t>Second Edition ed. London: Pearson.</a:t>
            </a:r>
          </a:p>
          <a:p>
            <a:pPr marL="0" indent="0">
              <a:buNone/>
            </a:pPr>
            <a:endParaRPr lang="en-GB" sz="1200" dirty="0" smtClean="0"/>
          </a:p>
          <a:p>
            <a:pPr marL="0" indent="0">
              <a:buNone/>
            </a:pPr>
            <a:r>
              <a:rPr lang="en-GB" sz="1200" dirty="0" err="1"/>
              <a:t>Monosoff</a:t>
            </a:r>
            <a:r>
              <a:rPr lang="en-GB" sz="1200" dirty="0"/>
              <a:t>, T., 2006. </a:t>
            </a:r>
            <a:r>
              <a:rPr lang="en-GB" sz="1200" i="1" dirty="0"/>
              <a:t>Three Steps to Selling Your Idea. </a:t>
            </a:r>
            <a:r>
              <a:rPr lang="en-GB" sz="1200" dirty="0"/>
              <a:t>[Online] </a:t>
            </a:r>
            <a:br>
              <a:rPr lang="en-GB" sz="1200" dirty="0"/>
            </a:br>
            <a:r>
              <a:rPr lang="en-GB" sz="1200" dirty="0"/>
              <a:t>Available at: </a:t>
            </a:r>
            <a:r>
              <a:rPr lang="en-GB" sz="1200" u="sng" dirty="0"/>
              <a:t>https://www.entrepreneur.com/article/83496</a:t>
            </a:r>
            <a:r>
              <a:rPr lang="en-GB" sz="1200" dirty="0"/>
              <a:t/>
            </a:r>
            <a:br>
              <a:rPr lang="en-GB" sz="1200" dirty="0"/>
            </a:br>
            <a:r>
              <a:rPr lang="en-GB" sz="1200" dirty="0"/>
              <a:t>[Accessed 06 05 2018].</a:t>
            </a:r>
          </a:p>
          <a:p>
            <a:pPr marL="0" indent="0">
              <a:buNone/>
            </a:pPr>
            <a:endParaRPr lang="en-GB" sz="1200" dirty="0" smtClean="0"/>
          </a:p>
          <a:p>
            <a:pPr marL="0" indent="0">
              <a:buNone/>
            </a:pPr>
            <a:r>
              <a:rPr lang="en-GB" sz="1200" dirty="0" err="1"/>
              <a:t>NeuralFrights</a:t>
            </a:r>
            <a:r>
              <a:rPr lang="en-GB" sz="1200" dirty="0"/>
              <a:t>, 2017. </a:t>
            </a:r>
            <a:r>
              <a:rPr lang="en-GB" sz="1200" i="1" dirty="0"/>
              <a:t>Dark Souls Combat System 101: The complex mechanics explained. </a:t>
            </a:r>
            <a:r>
              <a:rPr lang="en-GB" sz="1200" dirty="0"/>
              <a:t>[Online] </a:t>
            </a:r>
            <a:br>
              <a:rPr lang="en-GB" sz="1200" dirty="0"/>
            </a:br>
            <a:r>
              <a:rPr lang="en-GB" sz="1200" dirty="0"/>
              <a:t>Available at: </a:t>
            </a:r>
            <a:r>
              <a:rPr lang="en-GB" sz="1200" u="sng" dirty="0"/>
              <a:t>http://fighter101.net/main/2017/03/19/dark-souls-combat-system-101-the-complex-mechanics-explained/</a:t>
            </a:r>
            <a:r>
              <a:rPr lang="en-GB" sz="1200" dirty="0"/>
              <a:t/>
            </a:r>
            <a:br>
              <a:rPr lang="en-GB" sz="1200" dirty="0"/>
            </a:br>
            <a:r>
              <a:rPr lang="en-GB" sz="1200" dirty="0"/>
              <a:t>[Accessed 08 10 2017].</a:t>
            </a:r>
          </a:p>
          <a:p>
            <a:pPr marL="0" indent="0">
              <a:buNone/>
            </a:pPr>
            <a:endParaRPr lang="en-GB" sz="1200" dirty="0" smtClean="0"/>
          </a:p>
          <a:p>
            <a:pPr marL="0" indent="0">
              <a:buNone/>
            </a:pPr>
            <a:r>
              <a:rPr lang="en-GB" sz="1200" dirty="0"/>
              <a:t>Sullivan, L., 2014. </a:t>
            </a:r>
            <a:r>
              <a:rPr lang="en-GB" sz="1200" i="1" dirty="0"/>
              <a:t>Top 7... Greatest uses of time control in gaming. </a:t>
            </a:r>
            <a:r>
              <a:rPr lang="en-GB" sz="1200" dirty="0"/>
              <a:t>[Online] </a:t>
            </a:r>
            <a:br>
              <a:rPr lang="en-GB" sz="1200" dirty="0"/>
            </a:br>
            <a:r>
              <a:rPr lang="en-GB" sz="1200" dirty="0"/>
              <a:t>Available at: </a:t>
            </a:r>
            <a:r>
              <a:rPr lang="en-GB" sz="1200" u="sng" dirty="0"/>
              <a:t>http://www.gamesradar.com/top-7-greatest-uses-time-control-game-mechanic/</a:t>
            </a:r>
            <a:r>
              <a:rPr lang="en-GB" sz="1200" dirty="0"/>
              <a:t/>
            </a:r>
            <a:br>
              <a:rPr lang="en-GB" sz="1200" dirty="0"/>
            </a:br>
            <a:r>
              <a:rPr lang="en-GB" sz="1200" dirty="0"/>
              <a:t>[Accessed 24 10 2017].</a:t>
            </a:r>
          </a:p>
          <a:p>
            <a:pPr marL="0" indent="0">
              <a:buNone/>
            </a:pPr>
            <a:endParaRPr lang="en-GB" sz="1200" dirty="0" smtClean="0"/>
          </a:p>
          <a:p>
            <a:pPr marL="0" indent="0">
              <a:buNone/>
            </a:pPr>
            <a:r>
              <a:rPr lang="en-GB" sz="1200" dirty="0"/>
              <a:t>Trello, 2010. About Trello [Online]</a:t>
            </a:r>
          </a:p>
          <a:p>
            <a:pPr marL="0" indent="0">
              <a:buNone/>
            </a:pPr>
            <a:r>
              <a:rPr lang="en-GB" sz="1200" dirty="0"/>
              <a:t>Available at: </a:t>
            </a:r>
            <a:r>
              <a:rPr lang="en-GB" sz="1200" u="sng" dirty="0"/>
              <a:t>https://trello.com/about</a:t>
            </a:r>
          </a:p>
          <a:p>
            <a:pPr marL="0" indent="0">
              <a:buNone/>
            </a:pPr>
            <a:r>
              <a:rPr lang="en-GB" sz="1200" dirty="0"/>
              <a:t>[Accessed 15 12 2017]</a:t>
            </a:r>
          </a:p>
          <a:p>
            <a:pPr marL="0" indent="0">
              <a:buNone/>
            </a:pPr>
            <a:endParaRPr lang="en-GB" sz="1200" dirty="0"/>
          </a:p>
          <a:p>
            <a:pPr marL="0" indent="0">
              <a:buNone/>
            </a:pPr>
            <a:endParaRPr lang="en-GB" sz="1200" dirty="0"/>
          </a:p>
        </p:txBody>
      </p:sp>
      <p:sp>
        <p:nvSpPr>
          <p:cNvPr id="4" name="Slide Number Placeholder 3"/>
          <p:cNvSpPr>
            <a:spLocks noGrp="1"/>
          </p:cNvSpPr>
          <p:nvPr>
            <p:ph type="sldNum" sz="quarter" idx="12"/>
          </p:nvPr>
        </p:nvSpPr>
        <p:spPr/>
        <p:txBody>
          <a:bodyPr/>
          <a:lstStyle/>
          <a:p>
            <a:fld id="{A03BB370-3094-4CF7-A759-CDFD8F534E81}" type="slidenum">
              <a:rPr lang="en-GB" smtClean="0"/>
              <a:t>39</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2901496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Background</a:t>
            </a:r>
            <a:endParaRPr lang="en-GB" dirty="0"/>
          </a:p>
        </p:txBody>
      </p:sp>
      <p:sp>
        <p:nvSpPr>
          <p:cNvPr id="3" name="Content Placeholder 2"/>
          <p:cNvSpPr>
            <a:spLocks noGrp="1"/>
          </p:cNvSpPr>
          <p:nvPr>
            <p:ph idx="1"/>
          </p:nvPr>
        </p:nvSpPr>
        <p:spPr/>
        <p:txBody>
          <a:bodyPr/>
          <a:lstStyle/>
          <a:p>
            <a:pPr marL="0" indent="0">
              <a:buNone/>
            </a:pPr>
            <a:r>
              <a:rPr lang="en-GB" dirty="0" smtClean="0"/>
              <a:t>Inspiration from </a:t>
            </a:r>
            <a:r>
              <a:rPr lang="en-GB" dirty="0"/>
              <a:t>S</a:t>
            </a:r>
            <a:r>
              <a:rPr lang="en-GB" dirty="0" smtClean="0"/>
              <a:t>mite and Dark Souls</a:t>
            </a:r>
            <a:endParaRPr lang="en-GB" dirty="0"/>
          </a:p>
          <a:p>
            <a:r>
              <a:rPr lang="en-GB" dirty="0" smtClean="0"/>
              <a:t>Chronos Smite character (</a:t>
            </a:r>
            <a:r>
              <a:rPr lang="en-GB" dirty="0" err="1" smtClean="0"/>
              <a:t>Gamepedia</a:t>
            </a:r>
            <a:r>
              <a:rPr lang="en-GB" dirty="0" smtClean="0"/>
              <a:t>, 2018)</a:t>
            </a:r>
          </a:p>
          <a:p>
            <a:r>
              <a:rPr lang="en-GB" dirty="0" smtClean="0"/>
              <a:t>Combat systems (</a:t>
            </a:r>
            <a:r>
              <a:rPr lang="en-GB" dirty="0" err="1" smtClean="0"/>
              <a:t>NeuralFrights</a:t>
            </a:r>
            <a:r>
              <a:rPr lang="en-GB" dirty="0" smtClean="0"/>
              <a:t>, 2017)</a:t>
            </a:r>
          </a:p>
          <a:p>
            <a:endParaRPr lang="en-GB" dirty="0" smtClean="0"/>
          </a:p>
          <a:p>
            <a:pPr marL="0" indent="0">
              <a:buNone/>
            </a:pPr>
            <a:r>
              <a:rPr lang="en-GB" dirty="0" smtClean="0"/>
              <a:t>Mechanics research </a:t>
            </a:r>
          </a:p>
          <a:p>
            <a:r>
              <a:rPr lang="en-GB" dirty="0" err="1" smtClean="0"/>
              <a:t>Brackey’s</a:t>
            </a:r>
            <a:r>
              <a:rPr lang="en-GB" dirty="0" smtClean="0"/>
              <a:t> YouTube channel </a:t>
            </a:r>
            <a:r>
              <a:rPr lang="en-GB" dirty="0"/>
              <a:t> (</a:t>
            </a:r>
            <a:r>
              <a:rPr lang="en-GB" dirty="0" err="1"/>
              <a:t>Brackeys</a:t>
            </a:r>
            <a:r>
              <a:rPr lang="en-GB" dirty="0"/>
              <a:t>, 2017)</a:t>
            </a:r>
            <a:endParaRPr lang="en-GB" dirty="0" smtClean="0"/>
          </a:p>
          <a:p>
            <a:r>
              <a:rPr lang="en-GB" dirty="0" smtClean="0"/>
              <a:t>Smite ability casting </a:t>
            </a:r>
            <a:r>
              <a:rPr lang="en-GB" dirty="0"/>
              <a:t>(Jackson, 2014)</a:t>
            </a:r>
          </a:p>
          <a:p>
            <a:pPr marL="0" indent="0">
              <a:buNone/>
            </a:pPr>
            <a:endParaRPr lang="en-GB" dirty="0" smtClean="0"/>
          </a:p>
        </p:txBody>
      </p:sp>
      <p:sp>
        <p:nvSpPr>
          <p:cNvPr id="4" name="Slide Number Placeholder 3"/>
          <p:cNvSpPr>
            <a:spLocks noGrp="1"/>
          </p:cNvSpPr>
          <p:nvPr>
            <p:ph type="sldNum" sz="quarter" idx="12"/>
          </p:nvPr>
        </p:nvSpPr>
        <p:spPr/>
        <p:txBody>
          <a:bodyPr/>
          <a:lstStyle/>
          <a:p>
            <a:fld id="{A03BB370-3094-4CF7-A759-CDFD8F534E81}" type="slidenum">
              <a:rPr lang="en-GB" smtClean="0"/>
              <a:t>4</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0126764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8229600" cy="1143000"/>
          </a:xfrm>
        </p:spPr>
        <p:txBody>
          <a:bodyPr/>
          <a:lstStyle/>
          <a:p>
            <a:r>
              <a:rPr lang="en-GB" dirty="0" smtClean="0"/>
              <a:t>References </a:t>
            </a:r>
            <a:endParaRPr lang="en-GB" dirty="0"/>
          </a:p>
        </p:txBody>
      </p:sp>
      <p:sp>
        <p:nvSpPr>
          <p:cNvPr id="3" name="Content Placeholder 2"/>
          <p:cNvSpPr>
            <a:spLocks noGrp="1"/>
          </p:cNvSpPr>
          <p:nvPr>
            <p:ph idx="1"/>
          </p:nvPr>
        </p:nvSpPr>
        <p:spPr>
          <a:xfrm>
            <a:off x="467544" y="1412776"/>
            <a:ext cx="8229600" cy="5256584"/>
          </a:xfrm>
        </p:spPr>
        <p:txBody>
          <a:bodyPr>
            <a:noAutofit/>
          </a:bodyPr>
          <a:lstStyle/>
          <a:p>
            <a:pPr marL="0" indent="0">
              <a:buNone/>
            </a:pPr>
            <a:r>
              <a:rPr lang="en-GB" sz="1200" dirty="0" err="1"/>
              <a:t>TwiiK</a:t>
            </a:r>
            <a:r>
              <a:rPr lang="en-GB" sz="1200" dirty="0"/>
              <a:t>, 2007. </a:t>
            </a:r>
            <a:r>
              <a:rPr lang="en-GB" sz="1200" i="1" dirty="0" err="1"/>
              <a:t>Rigidbody</a:t>
            </a:r>
            <a:r>
              <a:rPr lang="en-GB" sz="1200" i="1" dirty="0"/>
              <a:t> character controller with step handling. </a:t>
            </a:r>
            <a:r>
              <a:rPr lang="en-GB" sz="1200" dirty="0"/>
              <a:t>[Online] </a:t>
            </a:r>
          </a:p>
          <a:p>
            <a:pPr marL="0" indent="0">
              <a:buNone/>
            </a:pPr>
            <a:r>
              <a:rPr lang="en-GB" sz="1200" dirty="0"/>
              <a:t>Available at: https://forum.unity.com/threads/rigidbody-character-controller-with-step-stairs-handling-like-the-default-character-controller.318239/</a:t>
            </a:r>
            <a:br>
              <a:rPr lang="en-GB" sz="1200" dirty="0"/>
            </a:br>
            <a:r>
              <a:rPr lang="en-GB" sz="1200" dirty="0"/>
              <a:t>[Accessed 28 01 2018</a:t>
            </a:r>
            <a:r>
              <a:rPr lang="en-GB" sz="1200" dirty="0" smtClean="0"/>
              <a:t>].</a:t>
            </a:r>
          </a:p>
          <a:p>
            <a:pPr marL="0" indent="0">
              <a:buNone/>
            </a:pPr>
            <a:endParaRPr lang="en-GB" sz="1200" dirty="0" smtClean="0"/>
          </a:p>
          <a:p>
            <a:pPr marL="0" indent="0">
              <a:buNone/>
            </a:pPr>
            <a:r>
              <a:rPr lang="en-GB" sz="1200" dirty="0" smtClean="0"/>
              <a:t>Unity</a:t>
            </a:r>
            <a:r>
              <a:rPr lang="en-GB" sz="1200" dirty="0"/>
              <a:t>, 2014. </a:t>
            </a:r>
            <a:r>
              <a:rPr lang="en-GB" sz="1200" i="1" dirty="0"/>
              <a:t>High-performance physics in Unity 5. </a:t>
            </a:r>
            <a:r>
              <a:rPr lang="en-GB" sz="1200" dirty="0"/>
              <a:t>[Online] </a:t>
            </a:r>
            <a:br>
              <a:rPr lang="en-GB" sz="1200" dirty="0"/>
            </a:br>
            <a:r>
              <a:rPr lang="en-GB" sz="1200" dirty="0"/>
              <a:t>Available at: </a:t>
            </a:r>
            <a:r>
              <a:rPr lang="en-GB" sz="1200" u="sng" dirty="0"/>
              <a:t>https://blogs.unity3d.com/2014/07/08/high-performance-physics-in-unity-5/</a:t>
            </a:r>
            <a:r>
              <a:rPr lang="en-GB" sz="1200" dirty="0"/>
              <a:t/>
            </a:r>
            <a:br>
              <a:rPr lang="en-GB" sz="1200" dirty="0"/>
            </a:br>
            <a:r>
              <a:rPr lang="en-GB" sz="1200" dirty="0"/>
              <a:t>[Accessed 06 05 2018].</a:t>
            </a:r>
          </a:p>
          <a:p>
            <a:pPr marL="0" indent="0">
              <a:buNone/>
            </a:pPr>
            <a:endParaRPr lang="en-GB" sz="1200" dirty="0" smtClean="0"/>
          </a:p>
          <a:p>
            <a:pPr marL="0" indent="0">
              <a:buNone/>
            </a:pPr>
            <a:r>
              <a:rPr lang="en-GB" sz="1200" dirty="0"/>
              <a:t>Unity, 2017. </a:t>
            </a:r>
            <a:r>
              <a:rPr lang="en-GB" sz="1200" i="1" dirty="0"/>
              <a:t>Time. </a:t>
            </a:r>
            <a:r>
              <a:rPr lang="en-GB" sz="1200" dirty="0"/>
              <a:t>[Online] </a:t>
            </a:r>
            <a:br>
              <a:rPr lang="en-GB" sz="1200" dirty="0"/>
            </a:br>
            <a:r>
              <a:rPr lang="en-GB" sz="1200" dirty="0"/>
              <a:t>Available at: </a:t>
            </a:r>
            <a:r>
              <a:rPr lang="en-GB" sz="1200" u="sng" dirty="0"/>
              <a:t>https://docs.unity3d.com/ScriptReference/Time.html</a:t>
            </a:r>
            <a:r>
              <a:rPr lang="en-GB" sz="1200" dirty="0"/>
              <a:t/>
            </a:r>
            <a:br>
              <a:rPr lang="en-GB" sz="1200" dirty="0"/>
            </a:br>
            <a:r>
              <a:rPr lang="en-GB" sz="1200" dirty="0"/>
              <a:t>[Accessed 24 10 2017].</a:t>
            </a:r>
          </a:p>
          <a:p>
            <a:pPr marL="0" indent="0">
              <a:buNone/>
            </a:pPr>
            <a:endParaRPr lang="en-GB" sz="1200" dirty="0"/>
          </a:p>
          <a:p>
            <a:pPr marL="0" indent="0">
              <a:buNone/>
            </a:pPr>
            <a:r>
              <a:rPr lang="en-GB" sz="1200" dirty="0"/>
              <a:t>Unity, 2018. </a:t>
            </a:r>
            <a:r>
              <a:rPr lang="en-GB" sz="1200" i="1" dirty="0"/>
              <a:t>The world’s leading content-creation engine</a:t>
            </a:r>
            <a:r>
              <a:rPr lang="en-GB" sz="1200" dirty="0"/>
              <a:t>. [Online]</a:t>
            </a:r>
          </a:p>
          <a:p>
            <a:pPr marL="0" indent="0">
              <a:buNone/>
            </a:pPr>
            <a:r>
              <a:rPr lang="en-GB" sz="1200" u="sng" dirty="0"/>
              <a:t>https://unity3d.com/unity</a:t>
            </a:r>
          </a:p>
          <a:p>
            <a:pPr marL="0" indent="0">
              <a:buNone/>
            </a:pPr>
            <a:r>
              <a:rPr lang="en-GB" sz="1200" dirty="0"/>
              <a:t>[Accessed 18 05 2018]</a:t>
            </a:r>
          </a:p>
          <a:p>
            <a:pPr marL="0" indent="0">
              <a:buNone/>
            </a:pPr>
            <a:endParaRPr lang="en-GB" sz="1200" dirty="0" smtClean="0"/>
          </a:p>
          <a:p>
            <a:pPr marL="0" indent="0">
              <a:buNone/>
            </a:pPr>
            <a:r>
              <a:rPr lang="en-GB" sz="1200" dirty="0"/>
              <a:t>Unity Technologies, 2012. </a:t>
            </a:r>
            <a:r>
              <a:rPr lang="en-GB" sz="1200" i="1" dirty="0"/>
              <a:t>Mouse Look Script Help. </a:t>
            </a:r>
            <a:r>
              <a:rPr lang="en-GB" sz="1200" dirty="0"/>
              <a:t>[Online] </a:t>
            </a:r>
            <a:br>
              <a:rPr lang="en-GB" sz="1200" dirty="0"/>
            </a:br>
            <a:r>
              <a:rPr lang="en-GB" sz="1200" dirty="0"/>
              <a:t>Available at: </a:t>
            </a:r>
            <a:r>
              <a:rPr lang="en-GB" sz="1200" u="sng" dirty="0"/>
              <a:t>https://answers.unity.com/questions/302795/mouse-look-script-help-1.html</a:t>
            </a:r>
            <a:r>
              <a:rPr lang="en-GB" sz="1200" dirty="0"/>
              <a:t/>
            </a:r>
            <a:br>
              <a:rPr lang="en-GB" sz="1200" dirty="0"/>
            </a:br>
            <a:r>
              <a:rPr lang="en-GB" sz="1200" dirty="0"/>
              <a:t>[Accessed 08 01 2018].</a:t>
            </a:r>
          </a:p>
          <a:p>
            <a:pPr marL="0" indent="0">
              <a:buNone/>
            </a:pPr>
            <a:endParaRPr lang="en-GB" sz="1200" dirty="0" smtClean="0"/>
          </a:p>
          <a:p>
            <a:pPr marL="0" indent="0">
              <a:buNone/>
            </a:pPr>
            <a:endParaRPr lang="en-GB" sz="1200" dirty="0" smtClean="0"/>
          </a:p>
          <a:p>
            <a:pPr marL="0" indent="0">
              <a:buNone/>
            </a:pPr>
            <a:endParaRPr lang="en-GB" sz="1200" dirty="0" smtClean="0"/>
          </a:p>
          <a:p>
            <a:pPr marL="0" indent="0">
              <a:buNone/>
            </a:pPr>
            <a:endParaRPr lang="en-GB" sz="1200" dirty="0"/>
          </a:p>
          <a:p>
            <a:pPr marL="0" indent="0">
              <a:buNone/>
            </a:pPr>
            <a:endParaRPr lang="en-GB" sz="1200" dirty="0"/>
          </a:p>
          <a:p>
            <a:pPr marL="0" indent="0">
              <a:buNone/>
            </a:pPr>
            <a:endParaRPr lang="en-GB" sz="1200" dirty="0"/>
          </a:p>
        </p:txBody>
      </p:sp>
      <p:sp>
        <p:nvSpPr>
          <p:cNvPr id="4" name="Slide Number Placeholder 3"/>
          <p:cNvSpPr>
            <a:spLocks noGrp="1"/>
          </p:cNvSpPr>
          <p:nvPr>
            <p:ph type="sldNum" sz="quarter" idx="12"/>
          </p:nvPr>
        </p:nvSpPr>
        <p:spPr/>
        <p:txBody>
          <a:bodyPr/>
          <a:lstStyle/>
          <a:p>
            <a:fld id="{A03BB370-3094-4CF7-A759-CDFD8F534E81}" type="slidenum">
              <a:rPr lang="en-GB" smtClean="0"/>
              <a:t>40</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32664487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8229600" cy="1143000"/>
          </a:xfrm>
        </p:spPr>
        <p:txBody>
          <a:bodyPr/>
          <a:lstStyle/>
          <a:p>
            <a:r>
              <a:rPr lang="en-GB" dirty="0" smtClean="0"/>
              <a:t>References </a:t>
            </a:r>
            <a:endParaRPr lang="en-GB" dirty="0"/>
          </a:p>
        </p:txBody>
      </p:sp>
      <p:sp>
        <p:nvSpPr>
          <p:cNvPr id="3" name="Content Placeholder 2"/>
          <p:cNvSpPr>
            <a:spLocks noGrp="1"/>
          </p:cNvSpPr>
          <p:nvPr>
            <p:ph idx="1"/>
          </p:nvPr>
        </p:nvSpPr>
        <p:spPr>
          <a:xfrm>
            <a:off x="467544" y="1412776"/>
            <a:ext cx="8229600" cy="5256584"/>
          </a:xfrm>
        </p:spPr>
        <p:txBody>
          <a:bodyPr>
            <a:noAutofit/>
          </a:bodyPr>
          <a:lstStyle/>
          <a:p>
            <a:pPr marL="0" indent="0">
              <a:buNone/>
            </a:pPr>
            <a:r>
              <a:rPr lang="en-GB" sz="1200" dirty="0"/>
              <a:t>Unity Technologies, 2017. </a:t>
            </a:r>
            <a:r>
              <a:rPr lang="en-GB" sz="1200" i="1" dirty="0"/>
              <a:t>Vector3.Distance. </a:t>
            </a:r>
            <a:r>
              <a:rPr lang="en-GB" sz="1200" dirty="0"/>
              <a:t>[Online] </a:t>
            </a:r>
            <a:br>
              <a:rPr lang="en-GB" sz="1200" dirty="0"/>
            </a:br>
            <a:r>
              <a:rPr lang="en-GB" sz="1200" dirty="0"/>
              <a:t>Available at: </a:t>
            </a:r>
            <a:r>
              <a:rPr lang="en-GB" sz="1200" u="sng" dirty="0"/>
              <a:t>https://docs.unity3d.com/ScriptReference/Vector3.Distance.html</a:t>
            </a:r>
            <a:r>
              <a:rPr lang="en-GB" sz="1200" dirty="0"/>
              <a:t/>
            </a:r>
            <a:br>
              <a:rPr lang="en-GB" sz="1200" dirty="0"/>
            </a:br>
            <a:r>
              <a:rPr lang="en-GB" sz="1200" dirty="0"/>
              <a:t>[Accessed 20 01 2018].</a:t>
            </a:r>
          </a:p>
          <a:p>
            <a:pPr marL="0" indent="0">
              <a:buNone/>
            </a:pPr>
            <a:endParaRPr lang="en-GB" sz="1200" dirty="0"/>
          </a:p>
          <a:p>
            <a:pPr marL="0" indent="0">
              <a:buNone/>
            </a:pPr>
            <a:r>
              <a:rPr lang="en-GB" sz="1200" dirty="0"/>
              <a:t>Unity Technologies, 2017. </a:t>
            </a:r>
            <a:r>
              <a:rPr lang="en-GB" sz="1200" i="1" dirty="0"/>
              <a:t>Vector3.Dot. </a:t>
            </a:r>
            <a:r>
              <a:rPr lang="en-GB" sz="1200" dirty="0"/>
              <a:t>[Online] </a:t>
            </a:r>
            <a:br>
              <a:rPr lang="en-GB" sz="1200" dirty="0"/>
            </a:br>
            <a:r>
              <a:rPr lang="en-GB" sz="1200" dirty="0"/>
              <a:t>Available at: </a:t>
            </a:r>
            <a:r>
              <a:rPr lang="en-GB" sz="1200" u="sng" dirty="0"/>
              <a:t>https://docs.unity3d.com/ScriptReference/Vector3.Dot.html</a:t>
            </a:r>
            <a:r>
              <a:rPr lang="en-GB" sz="1200" dirty="0"/>
              <a:t/>
            </a:r>
            <a:br>
              <a:rPr lang="en-GB" sz="1200" dirty="0"/>
            </a:br>
            <a:r>
              <a:rPr lang="en-GB" sz="1200" dirty="0"/>
              <a:t>[Accessed 20 01 2018].</a:t>
            </a:r>
          </a:p>
          <a:p>
            <a:pPr marL="0" indent="0">
              <a:buNone/>
            </a:pPr>
            <a:endParaRPr lang="en-GB" sz="1200" dirty="0"/>
          </a:p>
          <a:p>
            <a:pPr marL="0" indent="0">
              <a:buNone/>
            </a:pPr>
            <a:r>
              <a:rPr lang="en-GB" sz="1200" dirty="0" err="1"/>
              <a:t>Zarzecki</a:t>
            </a:r>
            <a:r>
              <a:rPr lang="en-GB" sz="1200" dirty="0"/>
              <a:t>, M., 2016. </a:t>
            </a:r>
            <a:r>
              <a:rPr lang="en-GB" sz="1200" i="1" dirty="0"/>
              <a:t>How to Build a Prince-of-Persia-Style Time-Rewind System, Part 1. </a:t>
            </a:r>
            <a:r>
              <a:rPr lang="en-GB" sz="1200" dirty="0"/>
              <a:t>[Online] </a:t>
            </a:r>
            <a:br>
              <a:rPr lang="en-GB" sz="1200" dirty="0"/>
            </a:br>
            <a:r>
              <a:rPr lang="en-GB" sz="1200" dirty="0"/>
              <a:t>Available at: </a:t>
            </a:r>
            <a:r>
              <a:rPr lang="en-GB" sz="1200" u="sng" dirty="0"/>
              <a:t>https://gamedevelopment.tutsplus.com/tutorials/how-to-build-a-prince-of-persia-style-time-rewind-system-part-1--cms-26090</a:t>
            </a:r>
            <a:r>
              <a:rPr lang="en-GB" sz="1200" dirty="0"/>
              <a:t/>
            </a:r>
            <a:br>
              <a:rPr lang="en-GB" sz="1200" dirty="0"/>
            </a:br>
            <a:r>
              <a:rPr lang="en-GB" sz="1200" dirty="0"/>
              <a:t>[Accessed 24 10 2017].</a:t>
            </a:r>
          </a:p>
          <a:p>
            <a:pPr marL="0" indent="0">
              <a:buNone/>
            </a:pPr>
            <a:endParaRPr lang="en-GB" sz="1200" dirty="0" smtClean="0"/>
          </a:p>
          <a:p>
            <a:pPr marL="0" indent="0">
              <a:buNone/>
            </a:pPr>
            <a:endParaRPr lang="en-GB" sz="1200" dirty="0"/>
          </a:p>
        </p:txBody>
      </p:sp>
      <p:sp>
        <p:nvSpPr>
          <p:cNvPr id="4" name="Slide Number Placeholder 3"/>
          <p:cNvSpPr>
            <a:spLocks noGrp="1"/>
          </p:cNvSpPr>
          <p:nvPr>
            <p:ph type="sldNum" sz="quarter" idx="12"/>
          </p:nvPr>
        </p:nvSpPr>
        <p:spPr/>
        <p:txBody>
          <a:bodyPr/>
          <a:lstStyle/>
          <a:p>
            <a:fld id="{A03BB370-3094-4CF7-A759-CDFD8F534E81}" type="slidenum">
              <a:rPr lang="en-GB" smtClean="0"/>
              <a:t>41</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247846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Rationale</a:t>
            </a:r>
            <a:endParaRPr lang="en-GB" dirty="0"/>
          </a:p>
        </p:txBody>
      </p:sp>
      <p:sp>
        <p:nvSpPr>
          <p:cNvPr id="3" name="Content Placeholder 2"/>
          <p:cNvSpPr>
            <a:spLocks noGrp="1"/>
          </p:cNvSpPr>
          <p:nvPr>
            <p:ph idx="1"/>
          </p:nvPr>
        </p:nvSpPr>
        <p:spPr/>
        <p:txBody>
          <a:bodyPr/>
          <a:lstStyle/>
          <a:p>
            <a:pPr marL="0" indent="0">
              <a:buNone/>
            </a:pPr>
            <a:r>
              <a:rPr lang="en-GB" dirty="0" smtClean="0"/>
              <a:t>Why focus around time?</a:t>
            </a:r>
          </a:p>
          <a:p>
            <a:pPr marL="0" indent="0">
              <a:buNone/>
            </a:pPr>
            <a:endParaRPr lang="en-GB" dirty="0" smtClean="0"/>
          </a:p>
          <a:p>
            <a:pPr marL="0" indent="0">
              <a:buNone/>
            </a:pPr>
            <a:r>
              <a:rPr lang="en-GB" dirty="0"/>
              <a:t>Visual Studio vs </a:t>
            </a:r>
            <a:r>
              <a:rPr lang="en-GB" dirty="0" err="1" smtClean="0"/>
              <a:t>Monodevelop</a:t>
            </a:r>
            <a:r>
              <a:rPr lang="en-GB" dirty="0" smtClean="0"/>
              <a:t> </a:t>
            </a:r>
            <a:r>
              <a:rPr lang="en-GB" dirty="0"/>
              <a:t>(Cogswell, 2010)</a:t>
            </a:r>
          </a:p>
          <a:p>
            <a:pPr marL="0" indent="0">
              <a:buNone/>
            </a:pPr>
            <a:endParaRPr lang="en-GB" dirty="0"/>
          </a:p>
          <a:p>
            <a:pPr marL="0" indent="0">
              <a:buNone/>
            </a:pPr>
            <a:r>
              <a:rPr lang="en-GB" dirty="0" smtClean="0"/>
              <a:t>Learn AI techniques for combat system from AI module</a:t>
            </a:r>
          </a:p>
          <a:p>
            <a:endParaRPr lang="en-GB" dirty="0"/>
          </a:p>
          <a:p>
            <a:pPr marL="0" indent="0">
              <a:buNone/>
            </a:pPr>
            <a:r>
              <a:rPr lang="en-GB" dirty="0" smtClean="0"/>
              <a:t>Prototype demonstrates end game  </a:t>
            </a:r>
          </a:p>
          <a:p>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5</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368565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Aim</a:t>
            </a:r>
            <a:endParaRPr lang="en-GB" dirty="0"/>
          </a:p>
        </p:txBody>
      </p:sp>
      <p:sp>
        <p:nvSpPr>
          <p:cNvPr id="3" name="Content Placeholder 2"/>
          <p:cNvSpPr>
            <a:spLocks noGrp="1"/>
          </p:cNvSpPr>
          <p:nvPr>
            <p:ph idx="1"/>
          </p:nvPr>
        </p:nvSpPr>
        <p:spPr/>
        <p:txBody>
          <a:bodyPr/>
          <a:lstStyle/>
          <a:p>
            <a:pPr marL="0" indent="0">
              <a:buNone/>
            </a:pPr>
            <a:r>
              <a:rPr lang="en-GB" dirty="0" smtClean="0"/>
              <a:t>‘The </a:t>
            </a:r>
            <a:r>
              <a:rPr lang="en-GB" dirty="0"/>
              <a:t>aim of this project is to create a prototype game that compares the four core time manipulation mechanics to determine which are more effective integrated into an action combat system, while using an agile methodology backed by supporting UML documentation</a:t>
            </a:r>
            <a:r>
              <a:rPr lang="en-GB" dirty="0" smtClean="0"/>
              <a:t>.’ </a:t>
            </a:r>
            <a:endParaRPr lang="en-GB" dirty="0"/>
          </a:p>
          <a:p>
            <a:pPr marL="0" indent="0">
              <a:buNone/>
            </a:pPr>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6</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3484027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Objectives - Design</a:t>
            </a:r>
            <a:endParaRPr lang="en-GB" dirty="0"/>
          </a:p>
        </p:txBody>
      </p:sp>
      <p:sp>
        <p:nvSpPr>
          <p:cNvPr id="3" name="Content Placeholder 2"/>
          <p:cNvSpPr>
            <a:spLocks noGrp="1"/>
          </p:cNvSpPr>
          <p:nvPr>
            <p:ph idx="1"/>
          </p:nvPr>
        </p:nvSpPr>
        <p:spPr>
          <a:xfrm>
            <a:off x="457200" y="1935480"/>
            <a:ext cx="8291264" cy="4389120"/>
          </a:xfrm>
        </p:spPr>
        <p:txBody>
          <a:bodyPr>
            <a:normAutofit fontScale="85000" lnSpcReduction="20000"/>
          </a:bodyPr>
          <a:lstStyle/>
          <a:p>
            <a:r>
              <a:rPr lang="en-GB" dirty="0" smtClean="0"/>
              <a:t>Research </a:t>
            </a:r>
            <a:r>
              <a:rPr lang="en-GB" dirty="0"/>
              <a:t>to determine project requirements </a:t>
            </a:r>
          </a:p>
          <a:p>
            <a:pPr marL="0" indent="0">
              <a:buNone/>
            </a:pPr>
            <a:r>
              <a:rPr lang="en-GB" dirty="0" smtClean="0"/>
              <a:t>	(</a:t>
            </a:r>
            <a:r>
              <a:rPr lang="en-GB" dirty="0"/>
              <a:t>Completed by 20/11/17)</a:t>
            </a:r>
          </a:p>
          <a:p>
            <a:pPr marL="0" indent="0">
              <a:buNone/>
            </a:pPr>
            <a:endParaRPr lang="en-GB" dirty="0"/>
          </a:p>
          <a:p>
            <a:r>
              <a:rPr lang="en-GB" dirty="0"/>
              <a:t>Create UML diagrams </a:t>
            </a:r>
          </a:p>
          <a:p>
            <a:pPr marL="0" indent="0">
              <a:buNone/>
            </a:pPr>
            <a:r>
              <a:rPr lang="en-GB" dirty="0" smtClean="0"/>
              <a:t>	(</a:t>
            </a:r>
            <a:r>
              <a:rPr lang="en-GB" dirty="0"/>
              <a:t>Completed by 01/12/17)</a:t>
            </a:r>
          </a:p>
          <a:p>
            <a:pPr marL="0" indent="0">
              <a:buNone/>
            </a:pPr>
            <a:endParaRPr lang="en-GB" dirty="0"/>
          </a:p>
          <a:p>
            <a:r>
              <a:rPr lang="en-GB" dirty="0"/>
              <a:t>Create sprint plan </a:t>
            </a:r>
          </a:p>
          <a:p>
            <a:pPr marL="0" indent="0">
              <a:buNone/>
            </a:pPr>
            <a:r>
              <a:rPr lang="en-GB" dirty="0" smtClean="0"/>
              <a:t>	(</a:t>
            </a:r>
            <a:r>
              <a:rPr lang="en-GB" dirty="0"/>
              <a:t>Completed by 10/12/17)</a:t>
            </a:r>
          </a:p>
          <a:p>
            <a:pPr marL="0" indent="0">
              <a:buNone/>
            </a:pPr>
            <a:endParaRPr lang="en-GB" dirty="0"/>
          </a:p>
          <a:p>
            <a:r>
              <a:rPr lang="en-GB" dirty="0"/>
              <a:t>Create back log </a:t>
            </a:r>
          </a:p>
          <a:p>
            <a:pPr marL="0" indent="0">
              <a:buNone/>
            </a:pPr>
            <a:r>
              <a:rPr lang="en-GB" dirty="0" smtClean="0"/>
              <a:t>	(</a:t>
            </a:r>
            <a:r>
              <a:rPr lang="en-GB" dirty="0"/>
              <a:t>Completed by 16/12/17</a:t>
            </a:r>
            <a:r>
              <a:rPr lang="en-GB" dirty="0" smtClean="0"/>
              <a:t>)</a:t>
            </a:r>
          </a:p>
          <a:p>
            <a:pPr marL="0" indent="0">
              <a:buNone/>
            </a:pPr>
            <a:endParaRPr lang="en-GB" dirty="0" smtClean="0"/>
          </a:p>
          <a:p>
            <a:pPr marL="0" indent="0">
              <a:buNone/>
            </a:pPr>
            <a:r>
              <a:rPr lang="en-GB" dirty="0" smtClean="0"/>
              <a:t>(Overall Completed </a:t>
            </a:r>
            <a:r>
              <a:rPr lang="en-GB" dirty="0"/>
              <a:t>by December 16</a:t>
            </a:r>
            <a:r>
              <a:rPr lang="en-GB" baseline="30000" dirty="0"/>
              <a:t>th</a:t>
            </a:r>
            <a:r>
              <a:rPr lang="en-GB" dirty="0"/>
              <a:t> 2017)</a:t>
            </a:r>
          </a:p>
          <a:p>
            <a:pPr marL="0" indent="0">
              <a:buNone/>
            </a:pPr>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7</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955482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0688"/>
            <a:ext cx="8229600" cy="1143000"/>
          </a:xfrm>
        </p:spPr>
        <p:txBody>
          <a:bodyPr/>
          <a:lstStyle/>
          <a:p>
            <a:r>
              <a:rPr lang="en-GB" dirty="0" smtClean="0"/>
              <a:t>Objectives - Development</a:t>
            </a:r>
            <a:endParaRPr lang="en-GB" dirty="0"/>
          </a:p>
        </p:txBody>
      </p:sp>
      <p:sp>
        <p:nvSpPr>
          <p:cNvPr id="3" name="Content Placeholder 2"/>
          <p:cNvSpPr>
            <a:spLocks noGrp="1"/>
          </p:cNvSpPr>
          <p:nvPr>
            <p:ph idx="1"/>
          </p:nvPr>
        </p:nvSpPr>
        <p:spPr>
          <a:xfrm>
            <a:off x="467544" y="1844824"/>
            <a:ext cx="8229600" cy="4733880"/>
          </a:xfrm>
        </p:spPr>
        <p:txBody>
          <a:bodyPr>
            <a:normAutofit fontScale="62500" lnSpcReduction="20000"/>
          </a:bodyPr>
          <a:lstStyle/>
          <a:p>
            <a:r>
              <a:rPr lang="en-GB" dirty="0" smtClean="0"/>
              <a:t>Develop </a:t>
            </a:r>
            <a:r>
              <a:rPr lang="en-GB" dirty="0"/>
              <a:t>pseudo code </a:t>
            </a:r>
            <a:endParaRPr lang="en-GB" dirty="0" smtClean="0"/>
          </a:p>
          <a:p>
            <a:pPr marL="0" indent="0">
              <a:buNone/>
            </a:pPr>
            <a:r>
              <a:rPr lang="en-GB" dirty="0" smtClean="0"/>
              <a:t>	(Completed by 18/12/17)</a:t>
            </a:r>
          </a:p>
          <a:p>
            <a:pPr marL="0" indent="0">
              <a:buNone/>
            </a:pPr>
            <a:endParaRPr lang="en-GB" dirty="0"/>
          </a:p>
          <a:p>
            <a:r>
              <a:rPr lang="en-GB" dirty="0"/>
              <a:t>Develop movement system </a:t>
            </a:r>
          </a:p>
          <a:p>
            <a:pPr marL="0" indent="0">
              <a:buNone/>
            </a:pPr>
            <a:r>
              <a:rPr lang="en-GB" dirty="0" smtClean="0"/>
              <a:t>	(</a:t>
            </a:r>
            <a:r>
              <a:rPr lang="en-GB" dirty="0"/>
              <a:t>Completed by 22/12/17)</a:t>
            </a:r>
          </a:p>
          <a:p>
            <a:pPr marL="0" indent="0">
              <a:buNone/>
            </a:pPr>
            <a:r>
              <a:rPr lang="en-GB" dirty="0"/>
              <a:t> </a:t>
            </a:r>
          </a:p>
          <a:p>
            <a:r>
              <a:rPr lang="en-GB" dirty="0"/>
              <a:t>Develop time mechanic scripts </a:t>
            </a:r>
          </a:p>
          <a:p>
            <a:pPr marL="0" indent="0">
              <a:buNone/>
            </a:pPr>
            <a:r>
              <a:rPr lang="en-GB" dirty="0" smtClean="0"/>
              <a:t>	(</a:t>
            </a:r>
            <a:r>
              <a:rPr lang="en-GB" dirty="0"/>
              <a:t>Completed by 26/12/17)</a:t>
            </a:r>
          </a:p>
          <a:p>
            <a:pPr marL="0" indent="0">
              <a:buNone/>
            </a:pPr>
            <a:r>
              <a:rPr lang="en-GB" dirty="0"/>
              <a:t> </a:t>
            </a:r>
          </a:p>
          <a:p>
            <a:r>
              <a:rPr lang="en-GB" dirty="0"/>
              <a:t>Develop combat system </a:t>
            </a:r>
          </a:p>
          <a:p>
            <a:pPr marL="0" indent="0">
              <a:buNone/>
            </a:pPr>
            <a:r>
              <a:rPr lang="en-GB" dirty="0" smtClean="0"/>
              <a:t>	(</a:t>
            </a:r>
            <a:r>
              <a:rPr lang="en-GB" dirty="0"/>
              <a:t>Completed by 05/01/18)</a:t>
            </a:r>
          </a:p>
          <a:p>
            <a:pPr marL="0" indent="0">
              <a:buNone/>
            </a:pPr>
            <a:r>
              <a:rPr lang="en-GB" dirty="0"/>
              <a:t> </a:t>
            </a:r>
          </a:p>
          <a:p>
            <a:r>
              <a:rPr lang="en-GB" dirty="0"/>
              <a:t>Develop relevant Artificial Intelligence techniques </a:t>
            </a:r>
          </a:p>
          <a:p>
            <a:pPr marL="0" indent="0">
              <a:buNone/>
            </a:pPr>
            <a:r>
              <a:rPr lang="en-GB" dirty="0" smtClean="0"/>
              <a:t>	(</a:t>
            </a:r>
            <a:r>
              <a:rPr lang="en-GB" dirty="0"/>
              <a:t>Completed by 19/01/18)</a:t>
            </a:r>
          </a:p>
          <a:p>
            <a:pPr marL="0" indent="0">
              <a:buNone/>
            </a:pPr>
            <a:r>
              <a:rPr lang="en-GB" dirty="0"/>
              <a:t> </a:t>
            </a:r>
          </a:p>
          <a:p>
            <a:r>
              <a:rPr lang="en-GB" dirty="0"/>
              <a:t>Develop a method so time manipulation can affect Artificial Intelligent behaviour  </a:t>
            </a:r>
            <a:endParaRPr lang="en-GB" dirty="0" smtClean="0"/>
          </a:p>
          <a:p>
            <a:pPr marL="0" lvl="0" indent="0">
              <a:buNone/>
            </a:pPr>
            <a:r>
              <a:rPr lang="en-GB" dirty="0"/>
              <a:t>	</a:t>
            </a:r>
            <a:r>
              <a:rPr lang="en-GB" dirty="0" smtClean="0"/>
              <a:t>(</a:t>
            </a:r>
            <a:r>
              <a:rPr lang="en-GB" dirty="0"/>
              <a:t>Completed by 26/01/18)</a:t>
            </a:r>
          </a:p>
          <a:p>
            <a:pPr marL="0" indent="0">
              <a:buNone/>
            </a:pPr>
            <a:endParaRPr lang="en-GB" dirty="0" smtClean="0"/>
          </a:p>
          <a:p>
            <a:pPr marL="0" indent="0">
              <a:buNone/>
            </a:pPr>
            <a:r>
              <a:rPr lang="en-GB" dirty="0" smtClean="0"/>
              <a:t>(Overall Completed </a:t>
            </a:r>
            <a:r>
              <a:rPr lang="en-GB" dirty="0"/>
              <a:t>by January 26</a:t>
            </a:r>
            <a:r>
              <a:rPr lang="en-GB" baseline="30000" dirty="0"/>
              <a:t>th</a:t>
            </a:r>
            <a:r>
              <a:rPr lang="en-GB" dirty="0"/>
              <a:t> 2018)</a:t>
            </a:r>
          </a:p>
          <a:p>
            <a:pPr marL="0" indent="0">
              <a:buNone/>
            </a:pPr>
            <a:endParaRPr lang="en-GB" dirty="0"/>
          </a:p>
        </p:txBody>
      </p:sp>
      <p:sp>
        <p:nvSpPr>
          <p:cNvPr id="4" name="Slide Number Placeholder 3"/>
          <p:cNvSpPr>
            <a:spLocks noGrp="1"/>
          </p:cNvSpPr>
          <p:nvPr>
            <p:ph type="sldNum" sz="quarter" idx="12"/>
          </p:nvPr>
        </p:nvSpPr>
        <p:spPr/>
        <p:txBody>
          <a:bodyPr/>
          <a:lstStyle/>
          <a:p>
            <a:fld id="{A03BB370-3094-4CF7-A759-CDFD8F534E81}" type="slidenum">
              <a:rPr lang="en-GB" smtClean="0"/>
              <a:t>8</a:t>
            </a:fld>
            <a:endParaRPr lang="en-GB"/>
          </a:p>
        </p:txBody>
      </p:sp>
      <p:sp>
        <p:nvSpPr>
          <p:cNvPr id="6" name="Footer Placeholder 5"/>
          <p:cNvSpPr>
            <a:spLocks noGrp="1"/>
          </p:cNvSpPr>
          <p:nvPr>
            <p:ph type="ftr" sz="quarter" idx="11"/>
          </p:nvPr>
        </p:nvSpPr>
        <p:spPr/>
        <p:txBody>
          <a:bodyPr/>
          <a:lstStyle/>
          <a:p>
            <a:r>
              <a:rPr lang="en-GB" dirty="0" smtClean="0"/>
              <a:t>Luke Foster - 21519352                    21/05/2018  </a:t>
            </a:r>
            <a:endParaRPr lang="en-GB" dirty="0"/>
          </a:p>
        </p:txBody>
      </p:sp>
    </p:spTree>
    <p:extLst>
      <p:ext uri="{BB962C8B-B14F-4D97-AF65-F5344CB8AC3E}">
        <p14:creationId xmlns:p14="http://schemas.microsoft.com/office/powerpoint/2010/main" val="619286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Objectives - Testing</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Determine </a:t>
            </a:r>
            <a:r>
              <a:rPr lang="en-GB" dirty="0"/>
              <a:t>an expected outcome for the results of the test </a:t>
            </a:r>
          </a:p>
          <a:p>
            <a:pPr marL="0" indent="0">
              <a:buNone/>
            </a:pPr>
            <a:r>
              <a:rPr lang="en-GB" dirty="0" smtClean="0"/>
              <a:t>	(</a:t>
            </a:r>
            <a:r>
              <a:rPr lang="en-GB" dirty="0"/>
              <a:t>Completed by 20/04/18)</a:t>
            </a:r>
          </a:p>
          <a:p>
            <a:pPr marL="0" indent="0">
              <a:buNone/>
            </a:pPr>
            <a:r>
              <a:rPr lang="en-GB" dirty="0"/>
              <a:t> </a:t>
            </a:r>
          </a:p>
          <a:p>
            <a:r>
              <a:rPr lang="en-GB" dirty="0"/>
              <a:t>Test Requirements </a:t>
            </a:r>
          </a:p>
          <a:p>
            <a:pPr marL="0" indent="0">
              <a:buNone/>
            </a:pPr>
            <a:r>
              <a:rPr lang="en-GB" dirty="0" smtClean="0"/>
              <a:t>	(</a:t>
            </a:r>
            <a:r>
              <a:rPr lang="en-GB" dirty="0"/>
              <a:t>Completed by 27/04/18)</a:t>
            </a:r>
          </a:p>
          <a:p>
            <a:pPr marL="0" indent="0">
              <a:buNone/>
            </a:pPr>
            <a:r>
              <a:rPr lang="en-GB" dirty="0"/>
              <a:t> </a:t>
            </a:r>
          </a:p>
          <a:p>
            <a:r>
              <a:rPr lang="en-GB" dirty="0"/>
              <a:t>Record the actual outcome of the results of the test  </a:t>
            </a:r>
          </a:p>
          <a:p>
            <a:pPr marL="0" indent="0">
              <a:buNone/>
            </a:pPr>
            <a:r>
              <a:rPr lang="en-GB" dirty="0" smtClean="0"/>
              <a:t>	(</a:t>
            </a:r>
            <a:r>
              <a:rPr lang="en-GB" dirty="0"/>
              <a:t>Completed by 27/04/18)</a:t>
            </a:r>
          </a:p>
          <a:p>
            <a:pPr marL="0" indent="0">
              <a:buNone/>
            </a:pPr>
            <a:endParaRPr lang="en-GB" dirty="0" smtClean="0"/>
          </a:p>
          <a:p>
            <a:pPr marL="0" indent="0">
              <a:buNone/>
            </a:pPr>
            <a:r>
              <a:rPr lang="en-GB" dirty="0" smtClean="0"/>
              <a:t>(Overall Completed </a:t>
            </a:r>
            <a:r>
              <a:rPr lang="en-GB" dirty="0"/>
              <a:t>by April 20</a:t>
            </a:r>
            <a:r>
              <a:rPr lang="en-GB" baseline="30000" dirty="0"/>
              <a:t>th</a:t>
            </a:r>
            <a:r>
              <a:rPr lang="en-GB" dirty="0"/>
              <a:t> 2018)</a:t>
            </a:r>
          </a:p>
        </p:txBody>
      </p:sp>
      <p:sp>
        <p:nvSpPr>
          <p:cNvPr id="4" name="Slide Number Placeholder 3"/>
          <p:cNvSpPr>
            <a:spLocks noGrp="1"/>
          </p:cNvSpPr>
          <p:nvPr>
            <p:ph type="sldNum" sz="quarter" idx="12"/>
          </p:nvPr>
        </p:nvSpPr>
        <p:spPr/>
        <p:txBody>
          <a:bodyPr/>
          <a:lstStyle/>
          <a:p>
            <a:fld id="{A03BB370-3094-4CF7-A759-CDFD8F534E81}" type="slidenum">
              <a:rPr lang="en-GB" smtClean="0"/>
              <a:t>9</a:t>
            </a:fld>
            <a:endParaRPr lang="en-GB"/>
          </a:p>
        </p:txBody>
      </p:sp>
      <p:sp>
        <p:nvSpPr>
          <p:cNvPr id="5" name="Footer Placeholder 4"/>
          <p:cNvSpPr>
            <a:spLocks noGrp="1"/>
          </p:cNvSpPr>
          <p:nvPr>
            <p:ph type="ftr" sz="quarter" idx="11"/>
          </p:nvPr>
        </p:nvSpPr>
        <p:spPr/>
        <p:txBody>
          <a:bodyPr/>
          <a:lstStyle/>
          <a:p>
            <a:r>
              <a:rPr lang="en-GB" smtClean="0"/>
              <a:t>Luke Foster - 21519352                    21/05/2018  </a:t>
            </a:r>
            <a:endParaRPr lang="en-GB"/>
          </a:p>
        </p:txBody>
      </p:sp>
    </p:spTree>
    <p:extLst>
      <p:ext uri="{BB962C8B-B14F-4D97-AF65-F5344CB8AC3E}">
        <p14:creationId xmlns:p14="http://schemas.microsoft.com/office/powerpoint/2010/main" val="11394779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ustom 1">
      <a:dk1>
        <a:sysClr val="windowText" lastClr="000000"/>
      </a:dk1>
      <a:lt1>
        <a:sysClr val="window" lastClr="FFFFFF"/>
      </a:lt1>
      <a:dk2>
        <a:srgbClr val="000000"/>
      </a:dk2>
      <a:lt2>
        <a:srgbClr val="FFFFFF"/>
      </a:lt2>
      <a:accent1>
        <a:srgbClr val="31B6FD"/>
      </a:accent1>
      <a:accent2>
        <a:srgbClr val="4584D3"/>
      </a:accent2>
      <a:accent3>
        <a:srgbClr val="FFFFFF"/>
      </a:accent3>
      <a:accent4>
        <a:srgbClr val="9BD5F9"/>
      </a:accent4>
      <a:accent5>
        <a:srgbClr val="0B87D5"/>
      </a:accent5>
      <a:accent6>
        <a:srgbClr val="05436A"/>
      </a:accent6>
      <a:hlink>
        <a:srgbClr val="0080FF"/>
      </a:hlink>
      <a:folHlink>
        <a:srgbClr val="5EAE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939</TotalTime>
  <Words>1310</Words>
  <Application>Microsoft Office PowerPoint</Application>
  <PresentationFormat>On-screen Show (4:3)</PresentationFormat>
  <Paragraphs>444</Paragraphs>
  <Slides>41</Slides>
  <Notes>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Flow</vt:lpstr>
      <vt:lpstr>Chronos:  The Removal of Time</vt:lpstr>
      <vt:lpstr>Project Title</vt:lpstr>
      <vt:lpstr>Introduction</vt:lpstr>
      <vt:lpstr>Background</vt:lpstr>
      <vt:lpstr>Rationale</vt:lpstr>
      <vt:lpstr>Aim</vt:lpstr>
      <vt:lpstr>Objectives - Design</vt:lpstr>
      <vt:lpstr>Objectives - Development</vt:lpstr>
      <vt:lpstr>Objectives - Testing</vt:lpstr>
      <vt:lpstr>Objectives - Implementation</vt:lpstr>
      <vt:lpstr>Methodology –Waterfall Analysis</vt:lpstr>
      <vt:lpstr>Methodology – Agile Analysis</vt:lpstr>
      <vt:lpstr>Methodology - UML</vt:lpstr>
      <vt:lpstr>Requirements</vt:lpstr>
      <vt:lpstr>Design - Research</vt:lpstr>
      <vt:lpstr>Brainstorm</vt:lpstr>
      <vt:lpstr>Design - Backlog</vt:lpstr>
      <vt:lpstr>Design – Sprint Plan</vt:lpstr>
      <vt:lpstr>Sprint 1</vt:lpstr>
      <vt:lpstr>PowerPoint Presentation</vt:lpstr>
      <vt:lpstr>Sprint 2</vt:lpstr>
      <vt:lpstr>Sprint 3</vt:lpstr>
      <vt:lpstr>Sprint 3</vt:lpstr>
      <vt:lpstr>Sprint 4</vt:lpstr>
      <vt:lpstr>Sprint 4</vt:lpstr>
      <vt:lpstr>Sprint 5</vt:lpstr>
      <vt:lpstr>PowerPoint Presentation</vt:lpstr>
      <vt:lpstr>Sprint 6</vt:lpstr>
      <vt:lpstr>Sprint 6</vt:lpstr>
      <vt:lpstr>Development Summary</vt:lpstr>
      <vt:lpstr>Implementation – Working Environment</vt:lpstr>
      <vt:lpstr>Implementation – Current Version Issues</vt:lpstr>
      <vt:lpstr>Conclusion</vt:lpstr>
      <vt:lpstr>Recommendations for Further Work</vt:lpstr>
      <vt:lpstr>References </vt:lpstr>
      <vt:lpstr>References </vt:lpstr>
      <vt:lpstr>References </vt:lpstr>
      <vt:lpstr>References </vt:lpstr>
      <vt:lpstr>References </vt:lpstr>
      <vt:lpstr>References </vt:lpstr>
      <vt:lpstr>References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dc:creator>
  <cp:lastModifiedBy>Luke</cp:lastModifiedBy>
  <cp:revision>91</cp:revision>
  <dcterms:created xsi:type="dcterms:W3CDTF">2018-05-18T16:00:31Z</dcterms:created>
  <dcterms:modified xsi:type="dcterms:W3CDTF">2018-05-20T23:23:17Z</dcterms:modified>
</cp:coreProperties>
</file>